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</p:sldMasterIdLst>
  <p:notesMasterIdLst>
    <p:notesMasterId r:id="rId41"/>
  </p:notesMasterIdLst>
  <p:sldIdLst>
    <p:sldId id="336" r:id="rId3"/>
    <p:sldId id="275" r:id="rId4"/>
    <p:sldId id="276" r:id="rId5"/>
    <p:sldId id="280" r:id="rId6"/>
    <p:sldId id="300" r:id="rId7"/>
    <p:sldId id="333" r:id="rId8"/>
    <p:sldId id="334" r:id="rId9"/>
    <p:sldId id="301" r:id="rId10"/>
    <p:sldId id="302" r:id="rId11"/>
    <p:sldId id="303" r:id="rId12"/>
    <p:sldId id="304" r:id="rId13"/>
    <p:sldId id="306" r:id="rId14"/>
    <p:sldId id="337" r:id="rId15"/>
    <p:sldId id="339" r:id="rId16"/>
    <p:sldId id="351" r:id="rId17"/>
    <p:sldId id="338" r:id="rId18"/>
    <p:sldId id="356" r:id="rId19"/>
    <p:sldId id="342" r:id="rId20"/>
    <p:sldId id="344" r:id="rId21"/>
    <p:sldId id="355" r:id="rId22"/>
    <p:sldId id="340" r:id="rId23"/>
    <p:sldId id="346" r:id="rId24"/>
    <p:sldId id="343" r:id="rId25"/>
    <p:sldId id="347" r:id="rId26"/>
    <p:sldId id="307" r:id="rId27"/>
    <p:sldId id="345" r:id="rId28"/>
    <p:sldId id="309" r:id="rId29"/>
    <p:sldId id="341" r:id="rId30"/>
    <p:sldId id="310" r:id="rId31"/>
    <p:sldId id="352" r:id="rId32"/>
    <p:sldId id="348" r:id="rId33"/>
    <p:sldId id="349" r:id="rId34"/>
    <p:sldId id="350" r:id="rId35"/>
    <p:sldId id="353" r:id="rId36"/>
    <p:sldId id="354" r:id="rId37"/>
    <p:sldId id="330" r:id="rId38"/>
    <p:sldId id="331" r:id="rId39"/>
    <p:sldId id="33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911 Grant Program" id="{69998567-F1CF-42DA-9130-75CC51E00AE1}">
          <p14:sldIdLst>
            <p14:sldId id="336"/>
          </p14:sldIdLst>
        </p14:section>
        <p14:section name="Voucher Reduction Functiona" id="{CAE38F2C-9AD5-45C6-B788-22A5FFA45737}">
          <p14:sldIdLst>
            <p14:sldId id="275"/>
            <p14:sldId id="276"/>
            <p14:sldId id="280"/>
            <p14:sldId id="300"/>
            <p14:sldId id="333"/>
            <p14:sldId id="334"/>
            <p14:sldId id="301"/>
            <p14:sldId id="302"/>
            <p14:sldId id="303"/>
            <p14:sldId id="304"/>
            <p14:sldId id="306"/>
            <p14:sldId id="337"/>
            <p14:sldId id="339"/>
            <p14:sldId id="351"/>
            <p14:sldId id="338"/>
            <p14:sldId id="356"/>
            <p14:sldId id="342"/>
            <p14:sldId id="344"/>
            <p14:sldId id="355"/>
            <p14:sldId id="340"/>
            <p14:sldId id="346"/>
            <p14:sldId id="343"/>
            <p14:sldId id="347"/>
            <p14:sldId id="307"/>
            <p14:sldId id="345"/>
            <p14:sldId id="309"/>
            <p14:sldId id="341"/>
            <p14:sldId id="310"/>
            <p14:sldId id="352"/>
            <p14:sldId id="348"/>
            <p14:sldId id="349"/>
            <p14:sldId id="350"/>
            <p14:sldId id="353"/>
            <p14:sldId id="354"/>
            <p14:sldId id="330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amoto, Yuki" initials="MY" lastIdx="5" clrIdx="0">
    <p:extLst>
      <p:ext uri="{19B8F6BF-5375-455C-9EA6-DF929625EA0E}">
        <p15:presenceInfo xmlns:p15="http://schemas.microsoft.com/office/powerpoint/2012/main" userId="S-1-5-21-4010596045-518001045-1435656114-63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2" autoAdjust="0"/>
    <p:restoredTop sz="84254" autoAdjust="0"/>
  </p:normalViewPr>
  <p:slideViewPr>
    <p:cSldViewPr snapToGrid="0">
      <p:cViewPr varScale="1">
        <p:scale>
          <a:sx n="96" d="100"/>
          <a:sy n="96" d="100"/>
        </p:scale>
        <p:origin x="1872" y="72"/>
      </p:cViewPr>
      <p:guideLst/>
    </p:cSldViewPr>
  </p:slideViewPr>
  <p:outlineViewPr>
    <p:cViewPr>
      <p:scale>
        <a:sx n="33" d="100"/>
        <a:sy n="33" d="100"/>
      </p:scale>
      <p:origin x="0" y="-4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87B87-97D0-4AC6-9A54-8E958D24AC1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A2225-C573-44F1-A1FF-9038EBA1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6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5FABC-826F-4FBD-BD1E-1F486D76C5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6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A2225-C573-44F1-A1FF-9038EBA1D2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log out and close browser for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5FABC-826F-4FBD-BD1E-1F486D76C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31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A2225-C573-44F1-A1FF-9038EBA1D2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7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new voucher and enter each line as required to complete the voucher. Verify the voucher as normal. The verification will show a failure until the “Return Funds” function is completed in the GTS.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A2225-C573-44F1-A1FF-9038EBA1D2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Helpful Hint</a:t>
            </a:r>
          </a:p>
          <a:p>
            <a:r>
              <a:rPr lang="en-US" dirty="0"/>
              <a:t>When submitting a voucher that will return funds, it is best to enter the information on the voucher and assure it is correct.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Then save the voucher and process the payment method with your appropriate agencies. This will provide you with the information needed to complete the return of funds on the voucher.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A2225-C573-44F1-A1FF-9038EBA1D2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0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5FABC-826F-4FBD-BD1E-1F486D76C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06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8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6728-42E8-4523-809E-39EC797A7897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8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7D7D-2B0D-4AD7-89B4-3DC98422559E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9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5210-50BD-4C6A-8F60-9F3F3DEF149C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0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96C-E5C8-4148-9F9F-4E70F45D608C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51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D9-A0EB-4518-BF5A-20BBF0F05DD3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25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C0FE-399E-479A-ABA2-502C5F16D185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23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644D-AE5E-4A4A-8DE4-DEEFB4091452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9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3420-BB2F-41BC-987B-741E5023C059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4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76963"/>
            <a:ext cx="9144000" cy="604164"/>
          </a:xfrm>
          <a:prstGeom prst="rect">
            <a:avLst/>
          </a:prstGeom>
          <a:solidFill>
            <a:srgbClr val="3B2B8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911 GRANT</a:t>
            </a:r>
            <a:r>
              <a:rPr lang="en-US" baseline="0" dirty="0">
                <a:solidFill>
                  <a:schemeClr val="tx1"/>
                </a:solidFill>
              </a:rPr>
              <a:t> PROGRAM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Google Shape;40;p5">
            <a:extLst>
              <a:ext uri="{FF2B5EF4-FFF2-40B4-BE49-F238E27FC236}">
                <a16:creationId xmlns:a16="http://schemas.microsoft.com/office/drawing/2014/main" id="{44E72171-C526-004D-8AF5-7D7B1D9CD4D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847589" y="6124423"/>
            <a:ext cx="788973" cy="68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4" y="6176964"/>
            <a:ext cx="715062" cy="56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7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D8FF-2CA1-4965-81C4-E7AF5136F61D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709-CF50-4A83-A0A7-3DBC0F8EC467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47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36E8-C51C-4C15-A5CB-0C42F9A58915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0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5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8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8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303B9-8498-4695-9D10-126066334B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A1DB9-8503-4EA0-A813-3CD553A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AD7E-4EC9-4DB6-953A-484B516A8C7B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02023-C3BC-9443-899F-C8E2D18A6C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ppt-foot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278"/>
            <a:ext cx="9144000" cy="834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294" y="6281527"/>
            <a:ext cx="1605002" cy="3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y.gov/public/home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nhtsa.national911@dot.gov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web/grants/view-opportunity.html?oppId=307868" TargetMode="External"/><Relationship Id="rId2" Type="http://schemas.openxmlformats.org/officeDocument/2006/relationships/hyperlink" Target="https://www.gpo.gov/fdsys/pkg/FR-2018-08-03/pdf/2018-16567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911.gov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gts.e911@dot.gov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11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nhtsa.national911@dot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htsa.national911@dot.gov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224932" y="6957849"/>
            <a:ext cx="10242" cy="102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83774" y="3749389"/>
            <a:ext cx="554181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 descr="911 Grant Program">
            <a:extLst>
              <a:ext uri="{FF2B5EF4-FFF2-40B4-BE49-F238E27FC236}">
                <a16:creationId xmlns:a16="http://schemas.microsoft.com/office/drawing/2014/main" id="{F0ACE832-A706-4A71-A1E0-2C9999837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911 Grant Program</a:t>
            </a:r>
          </a:p>
        </p:txBody>
      </p:sp>
      <p:sp useBgFill="1">
        <p:nvSpPr>
          <p:cNvPr id="11" name="Subtitle 10" descr="Voucher Reduction User Training ">
            <a:extLst>
              <a:ext uri="{FF2B5EF4-FFF2-40B4-BE49-F238E27FC236}">
                <a16:creationId xmlns:a16="http://schemas.microsoft.com/office/drawing/2014/main" id="{CC0AA510-2E36-4CDE-B8F5-240B2F0F2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Voucher Reduction </a:t>
            </a:r>
          </a:p>
          <a:p>
            <a:r>
              <a:rPr lang="en-US" dirty="0"/>
              <a:t>User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8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C789-09F3-4692-8444-B3B877CC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Voucher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FC76-D5E6-43AE-B70C-511FDA06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Fund Management page, click the “Create a Voucher” button below the plan.</a:t>
            </a:r>
          </a:p>
          <a:p>
            <a:endParaRPr lang="en-US" dirty="0"/>
          </a:p>
        </p:txBody>
      </p:sp>
      <p:pic>
        <p:nvPicPr>
          <p:cNvPr id="5" name="Picture 4" descr="Screenshot showing two spending line entries. The bottom of the screen has two icons: &quot;Correct Plan&quot; and &quot;Create a Voucher.&quot; A red line circles &quot;Create a Voucher.&quot;">
            <a:extLst>
              <a:ext uri="{FF2B5EF4-FFF2-40B4-BE49-F238E27FC236}">
                <a16:creationId xmlns:a16="http://schemas.microsoft.com/office/drawing/2014/main" id="{8CF1B407-106C-4C0A-A462-13789AC2A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5"/>
          <a:stretch/>
        </p:blipFill>
        <p:spPr>
          <a:xfrm>
            <a:off x="304800" y="4191000"/>
            <a:ext cx="8534400" cy="14346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B0B9B8F-3894-463A-92BC-314F39481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0653" y="5181600"/>
            <a:ext cx="1222693" cy="5207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70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5140-AD4E-43E2-84B0-F810D76D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Voucher Form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E03A3C-271F-43F7-B69E-9B6AD8B2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“Add New Voucher Entry”</a:t>
            </a:r>
          </a:p>
          <a:p>
            <a:r>
              <a:rPr lang="en-US" dirty="0"/>
              <a:t>Enter each line as needed</a:t>
            </a:r>
          </a:p>
        </p:txBody>
      </p:sp>
      <p:pic>
        <p:nvPicPr>
          <p:cNvPr id="11" name="Picture 10" descr="Create a Voucher page.  The screenshot has a drop-down box to select the project. There are fill-in boxes for federal funds, state funds, and comments. Two icons at the bottom of the page are available for selection: &quot;Delete Voucher&quot; and &quot;Verify Voucher.&quot;">
            <a:extLst>
              <a:ext uri="{FF2B5EF4-FFF2-40B4-BE49-F238E27FC236}">
                <a16:creationId xmlns:a16="http://schemas.microsoft.com/office/drawing/2014/main" id="{CE302747-057E-4AB1-AB8F-CC4BA1AB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3200400"/>
            <a:ext cx="9144000" cy="2577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641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478478-1DED-4664-9520-2BFF6C3E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Voucher Line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9CFEF-81BC-4DE0-B8E9-2781011E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Select one of the two options, either a “check mark” or the “X.”</a:t>
            </a:r>
          </a:p>
          <a:p>
            <a:pPr lvl="1"/>
            <a:r>
              <a:rPr lang="en-US" sz="2000" dirty="0"/>
              <a:t>Click the “check mark” to accept the information entered. </a:t>
            </a:r>
          </a:p>
          <a:p>
            <a:pPr lvl="1"/>
            <a:r>
              <a:rPr lang="en-US" sz="2000" dirty="0"/>
              <a:t>Click the “X” to delete the line.</a:t>
            </a:r>
          </a:p>
          <a:p>
            <a:r>
              <a:rPr lang="en-US" sz="2000" dirty="0"/>
              <a:t>A “pencil” will appear in place of the “check mark” after accepting the line. The pencil icon will be used to edit line information.</a:t>
            </a:r>
          </a:p>
          <a:p>
            <a:r>
              <a:rPr lang="en-US" sz="2000" dirty="0"/>
              <a:t>The “Delete Voucher” button will delete all lines entered. Use caution. It is better to delete one row at a time unless there are major issues.</a:t>
            </a:r>
          </a:p>
        </p:txBody>
      </p:sp>
      <p:pic>
        <p:nvPicPr>
          <p:cNvPr id="13" name="Picture 12" descr="Voucher page.  The screenshot shows three projects liness for which a voucher has been created. Three icons at the bottom of the page are available for selection: &quot;Delete Voucher,&quot; &quot;Verify Voucher,&quot; and &quot;Submit Voucher.&quot;">
            <a:extLst>
              <a:ext uri="{FF2B5EF4-FFF2-40B4-BE49-F238E27FC236}">
                <a16:creationId xmlns:a16="http://schemas.microsoft.com/office/drawing/2014/main" id="{EA38E674-B8A2-4F85-A4BB-089B0985E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3"/>
          <a:stretch/>
        </p:blipFill>
        <p:spPr>
          <a:xfrm>
            <a:off x="1548384" y="4239491"/>
            <a:ext cx="6047232" cy="17847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782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EF45-3CD8-4DBF-A067-CA27563A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Voucher Reduction,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31661-7D1F-47A7-A33E-80A813648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period of performance, there may be a need to correct your GTS vouchers by entering a voucher for a negative amount (voucher reduction). This can result from either: </a:t>
            </a:r>
          </a:p>
          <a:p>
            <a:pPr lvl="1"/>
            <a:r>
              <a:rPr lang="en-US" dirty="0"/>
              <a:t>A grantee making a mistake in the financial data entered into the GTS that needs to be corrected</a:t>
            </a:r>
          </a:p>
          <a:p>
            <a:pPr lvl="1"/>
            <a:r>
              <a:rPr lang="en-US" dirty="0"/>
              <a:t>A grantee must reimburse federal funds to NHTSA and the grantee is still eligible to receive these grant funds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It is a good practice to coordinate with the Office prior to submitting a voucher reduction.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D6FA8-4E75-4305-AC09-C29CD6B2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D70E-D63A-411A-AF0C-C1C12626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Voucher Reduction,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053B0-5C2B-445F-AE5D-F72C21DE9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types of these vouchers:</a:t>
            </a:r>
          </a:p>
          <a:p>
            <a:pPr lvl="1"/>
            <a:r>
              <a:rPr lang="en-US" dirty="0"/>
              <a:t>Net Negative Voucher</a:t>
            </a:r>
          </a:p>
          <a:p>
            <a:pPr lvl="1"/>
            <a:r>
              <a:rPr lang="en-US" dirty="0"/>
              <a:t>Net Positive Voucher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Certain voucher reductions require a standalone negative voucher. Coordinate with the Office prior to submitting a voucher reduction.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2E14E-2626-4C35-A1BC-B401EA00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0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38A3-673B-4737-B3BE-B795F760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Negative Voucher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B4885-822A-4B5B-8649-BB5AE6BD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1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40BD-C46B-4A4D-AED5-C671087F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Voucher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8242-9D6F-4CBA-825F-3A4ECAA1F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682"/>
            <a:ext cx="7886700" cy="4670281"/>
          </a:xfrm>
        </p:spPr>
        <p:txBody>
          <a:bodyPr/>
          <a:lstStyle/>
          <a:p>
            <a:r>
              <a:rPr lang="en-US" dirty="0"/>
              <a:t>The grantee will submit a voucher normally, with the exception of entering a negative number in the funds fields by placing the minus sign (-) in front of the number. A comment to explain the negative entry is recommended.</a:t>
            </a:r>
          </a:p>
        </p:txBody>
      </p:sp>
      <p:pic>
        <p:nvPicPr>
          <p:cNvPr id="6" name="Picture 5" descr="Screen shot of the GTS Voucher with a negative federal funds entry. Three icons at the bottom of the page are available for selection: &quot;Delete Voucher,&quot; &quot;Return Funds&quot; and &quot;Verify Voucher.&quot;">
            <a:extLst>
              <a:ext uri="{FF2B5EF4-FFF2-40B4-BE49-F238E27FC236}">
                <a16:creationId xmlns:a16="http://schemas.microsoft.com/office/drawing/2014/main" id="{5B5B6856-B664-4A1F-B473-3B8D359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3" y="3539615"/>
            <a:ext cx="8796747" cy="24449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8D67D-184A-4215-A67E-D836231D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6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F55-74D3-45F6-9C61-BA28ECE5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297"/>
            <a:ext cx="78867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Voucher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4C6E-685D-4FBE-9F4B-476252BB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270"/>
            <a:ext cx="8229600" cy="4429711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all lines are entered, click the “Verify Voucher” button. This will verify that the formulas are valid.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Remember only one voucher may be submitted at a time.</a:t>
            </a:r>
          </a:p>
        </p:txBody>
      </p:sp>
      <p:pic>
        <p:nvPicPr>
          <p:cNvPr id="5" name="Picture 4" descr="Verification Success page.  The screenshot shows one project for which a voucher has been created. Three icons at the bottom of the page are available for selection: &quot;Delete Voucher,&quot; &quot;Return Funds&quot;, &quot;Verify Voucher.&quot; A red line circles &quot;Verify Voucher.&quot;">
            <a:extLst>
              <a:ext uri="{FF2B5EF4-FFF2-40B4-BE49-F238E27FC236}">
                <a16:creationId xmlns:a16="http://schemas.microsoft.com/office/drawing/2014/main" id="{EBD69954-78F4-4487-AF9A-06F03FCC0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932043"/>
            <a:ext cx="8235230" cy="22888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B3E583E-418A-4423-8CF0-453067ED1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2271" y="4485409"/>
            <a:ext cx="1066800" cy="4710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02023-C3BC-9443-899F-C8E2D18A6C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97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5AC0-EC8E-4592-8306-82704C53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Negative Voucher Verification</a:t>
            </a:r>
          </a:p>
        </p:txBody>
      </p:sp>
      <p:pic>
        <p:nvPicPr>
          <p:cNvPr id="6" name="Content Placeholder 5" descr="Screen shot of the GTS voucher verification showing a critical notice: &#10;&#10;&quot;This credit will cause a negative voucher (equivalent to the absolute value) which requires a check or electronic transfer to cover the credit amount.&quot; &#10;&#10;Three icons at the bottom of the page are available for selection: &quot;Delete Voucher,&quot; &quot;Return Funds,&quot; and &quot;Submit Voucher.&quot; A red line circle &quot;Return Funds.&quot;">
            <a:extLst>
              <a:ext uri="{FF2B5EF4-FFF2-40B4-BE49-F238E27FC236}">
                <a16:creationId xmlns:a16="http://schemas.microsoft.com/office/drawing/2014/main" id="{3CEAC2FF-700D-46F4-9C7A-8970E6151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56200"/>
            <a:ext cx="7886700" cy="348534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6F0D3F7-1B77-484A-85AA-9A2A78AE1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69" y="4549828"/>
            <a:ext cx="1048871" cy="564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824B5-9398-4853-A86B-590F9A72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83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F86A-002A-4265-910E-B05C375B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Funds,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2F76-E01F-400B-9E9D-E3417E03A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694"/>
            <a:ext cx="7886700" cy="47372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successfully submit the voucher, you will need to enter the information regarding your payment.</a:t>
            </a:r>
          </a:p>
          <a:p>
            <a:r>
              <a:rPr lang="en-US" dirty="0"/>
              <a:t> Have the information for the payment available or conduct the transaction simultaneously with making the payment. </a:t>
            </a:r>
          </a:p>
          <a:p>
            <a:r>
              <a:rPr lang="en-US" dirty="0"/>
              <a:t>If the grantee must reimburse federal funds to NHTSA, there are two options for the reimbursement:</a:t>
            </a:r>
          </a:p>
          <a:p>
            <a:pPr lvl="1"/>
            <a:r>
              <a:rPr lang="en-US" dirty="0"/>
              <a:t>Send Check (to NHTSA)</a:t>
            </a:r>
          </a:p>
          <a:p>
            <a:pPr lvl="1"/>
            <a:r>
              <a:rPr lang="en-US" dirty="0"/>
              <a:t>Electronic Transfer (of funds)</a:t>
            </a:r>
          </a:p>
          <a:p>
            <a:r>
              <a:rPr lang="en-US" dirty="0"/>
              <a:t>Return funds is NOT needed if only state funds are impacted.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1AF5D-5A5F-4237-998C-33562F1D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4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0FCD64-BB23-4975-9816-E0EFB6AF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Voucher Reduction Functions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94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ED28-F3D4-4D97-8724-1FC229D1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Funds, Part 2</a:t>
            </a:r>
          </a:p>
        </p:txBody>
      </p:sp>
      <p:pic>
        <p:nvPicPr>
          <p:cNvPr id="6" name="Content Placeholder 5" descr="Screen shot of the return funds screen that states:&#10;&quot;This voucher has a credit amount of ($1,000,000.00) that will need to be returned to NHTSA electronically or via issued check.&quot; &#10;&#10;There are two buttons available for selection:  &quot;Send Check&quot; and  &quot;Electronic Transfer.&quot;">
            <a:extLst>
              <a:ext uri="{FF2B5EF4-FFF2-40B4-BE49-F238E27FC236}">
                <a16:creationId xmlns:a16="http://schemas.microsoft.com/office/drawing/2014/main" id="{652ACDC2-9649-4719-99B7-4A29C180FC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9" y="1777450"/>
            <a:ext cx="8778325" cy="806724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40BEA2-FAE6-450F-B562-D20F2B0B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912165"/>
            <a:ext cx="7600950" cy="3264797"/>
          </a:xfrm>
        </p:spPr>
        <p:txBody>
          <a:bodyPr/>
          <a:lstStyle/>
          <a:p>
            <a:r>
              <a:rPr lang="en-US" dirty="0"/>
              <a:t>The return funds screen displays:</a:t>
            </a:r>
          </a:p>
          <a:p>
            <a:pPr lvl="1"/>
            <a:r>
              <a:rPr lang="en-US" dirty="0"/>
              <a:t>Amount of funds to be returned</a:t>
            </a:r>
          </a:p>
          <a:p>
            <a:pPr lvl="1"/>
            <a:r>
              <a:rPr lang="en-US" dirty="0"/>
              <a:t>Send Check Button</a:t>
            </a:r>
          </a:p>
          <a:p>
            <a:pPr lvl="1"/>
            <a:r>
              <a:rPr lang="en-US" dirty="0"/>
              <a:t>Electronic Transfer Button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5EF28-7343-4A63-BC2C-6138C350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7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4D21-4339-4754-874C-C86F2F0D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Funds – Send Check</a:t>
            </a:r>
          </a:p>
        </p:txBody>
      </p:sp>
      <p:pic>
        <p:nvPicPr>
          <p:cNvPr id="6" name="Content Placeholder 5" descr="Screen Shot of the Send Check window showing the required fields of: Check Number, Check Date (MM/DD/YYYY), and Check Amount. &#10;&#10;The Action box contains a green circle with a check mark and a red circle with an X.">
            <a:extLst>
              <a:ext uri="{FF2B5EF4-FFF2-40B4-BE49-F238E27FC236}">
                <a16:creationId xmlns:a16="http://schemas.microsoft.com/office/drawing/2014/main" id="{26C0C4CF-C424-47EE-A9DB-B3C598145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4" y="1772629"/>
            <a:ext cx="8730732" cy="150059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AB567F-7BC0-4336-985A-92E6797208E8}"/>
              </a:ext>
            </a:extLst>
          </p:cNvPr>
          <p:cNvSpPr/>
          <p:nvPr/>
        </p:nvSpPr>
        <p:spPr>
          <a:xfrm>
            <a:off x="887506" y="3429000"/>
            <a:ext cx="5570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Enter the following payment information:</a:t>
            </a:r>
          </a:p>
          <a:p>
            <a:r>
              <a:rPr lang="en-US" sz="2400" dirty="0"/>
              <a:t>•	Check Number</a:t>
            </a:r>
          </a:p>
          <a:p>
            <a:r>
              <a:rPr lang="en-US" sz="2400" dirty="0"/>
              <a:t>•	Check Date (MM/DD/YYYY)</a:t>
            </a:r>
          </a:p>
          <a:p>
            <a:r>
              <a:rPr lang="en-US" sz="2400" dirty="0"/>
              <a:t>•	Check Amount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59A2E-E049-48F3-B2B0-DE9281B7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78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C8B4-54E3-4180-8FE4-B803922C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2F9C7-6C5E-4B84-9980-5123678D0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When sending a check to NHTSA, the grantee should provide the following information with the check:</a:t>
            </a:r>
          </a:p>
          <a:p>
            <a:pPr lvl="1"/>
            <a:r>
              <a:rPr lang="en-US" dirty="0"/>
              <a:t>Grantee Name</a:t>
            </a:r>
          </a:p>
          <a:p>
            <a:pPr lvl="1"/>
            <a:r>
              <a:rPr lang="en-US" dirty="0"/>
              <a:t>Grant Number/Referred to as PO number by NHTSA/Unique Federal Award Identification Number (FAIN) on the award documents</a:t>
            </a:r>
          </a:p>
          <a:p>
            <a:pPr lvl="1"/>
            <a:r>
              <a:rPr lang="en-US" dirty="0"/>
              <a:t>Date of Check</a:t>
            </a:r>
          </a:p>
          <a:p>
            <a:pPr lvl="1"/>
            <a:r>
              <a:rPr lang="en-US" dirty="0"/>
              <a:t>Check Number</a:t>
            </a:r>
          </a:p>
          <a:p>
            <a:pPr lvl="1"/>
            <a:r>
              <a:rPr lang="en-US" dirty="0"/>
              <a:t>Amount Reimbursed via Check</a:t>
            </a:r>
          </a:p>
          <a:p>
            <a:r>
              <a:rPr lang="en-US" dirty="0"/>
              <a:t>The check should be sent to:</a:t>
            </a:r>
          </a:p>
          <a:p>
            <a:pPr marL="457200" lvl="1" indent="0" algn="ctr">
              <a:buNone/>
            </a:pPr>
            <a:r>
              <a:rPr lang="en-US" dirty="0"/>
              <a:t>Attention Account Receivable</a:t>
            </a:r>
          </a:p>
          <a:p>
            <a:pPr marL="457200" lvl="1" indent="0" algn="ctr">
              <a:buNone/>
            </a:pPr>
            <a:r>
              <a:rPr lang="en-US" dirty="0"/>
              <a:t>DOT/FAA/MMAC</a:t>
            </a:r>
          </a:p>
          <a:p>
            <a:pPr marL="457200" lvl="1" indent="0" algn="ctr">
              <a:buNone/>
            </a:pPr>
            <a:r>
              <a:rPr lang="en-US" dirty="0"/>
              <a:t>6500 S MacArthur Blvd, Room 181</a:t>
            </a:r>
          </a:p>
          <a:p>
            <a:pPr marL="457200" lvl="1" indent="0" algn="ctr">
              <a:buNone/>
            </a:pPr>
            <a:r>
              <a:rPr lang="en-US" dirty="0"/>
              <a:t>Oklahoma City, OK 73169</a:t>
            </a:r>
          </a:p>
          <a:p>
            <a:pPr marL="457200" lvl="1" indent="0" algn="ctr">
              <a:buNone/>
            </a:pPr>
            <a:r>
              <a:rPr lang="en-US" dirty="0"/>
              <a:t>Attn: Judy </a:t>
            </a:r>
            <a:r>
              <a:rPr lang="en-US" dirty="0" err="1"/>
              <a:t>Weggesser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CA465-C583-46B1-AA81-3D9F36DC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1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4D21-4339-4754-874C-C86F2F0D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Funds – EFT</a:t>
            </a:r>
          </a:p>
        </p:txBody>
      </p:sp>
      <p:pic>
        <p:nvPicPr>
          <p:cNvPr id="6" name="Content Placeholder 5" descr="Screen shot of electronic funds screen. The fields to complete are: &#10;Transfer Number, Transfer Date, and Transfer Amount. &#10;&#10;The Action box contains a green circle with a check mark and a red circle with an X.&#10;&#10;Text shown below these fields indicates the website to use to transfer the funds:  https://www.pay.gov/public/home  ">
            <a:extLst>
              <a:ext uri="{FF2B5EF4-FFF2-40B4-BE49-F238E27FC236}">
                <a16:creationId xmlns:a16="http://schemas.microsoft.com/office/drawing/2014/main" id="{6568885D-CD19-4F9D-8A0D-E3C9B97BE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4" y="1869141"/>
            <a:ext cx="8623572" cy="182257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C3174D-2D5D-427B-BAC0-BFB8EF8CDEF0}"/>
              </a:ext>
            </a:extLst>
          </p:cNvPr>
          <p:cNvSpPr/>
          <p:nvPr/>
        </p:nvSpPr>
        <p:spPr>
          <a:xfrm>
            <a:off x="1048870" y="4048489"/>
            <a:ext cx="6521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Enter the following payment information:</a:t>
            </a:r>
          </a:p>
          <a:p>
            <a:r>
              <a:rPr lang="en-US" sz="2400" dirty="0"/>
              <a:t>•	Transfer Number</a:t>
            </a:r>
          </a:p>
          <a:p>
            <a:r>
              <a:rPr lang="en-US" sz="2400" dirty="0"/>
              <a:t>•	Transfer Date</a:t>
            </a:r>
          </a:p>
          <a:p>
            <a:r>
              <a:rPr lang="en-US" sz="2400" dirty="0"/>
              <a:t>•	Transfer Amount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59A2E-E049-48F3-B2B0-DE9281B7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45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CB7B-2610-4F47-9350-35029617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Funds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2127-F1EF-440C-B523-CA1A7959F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transfer funds electronically to NHTSA, the grantee should use the following website: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https://www.pay.gov/public/home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3973D-3782-4465-86CE-7596FAFF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49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F55-74D3-45F6-9C61-BA28ECE5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Voucher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4C6E-685D-4FBE-9F4B-476252BB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809"/>
            <a:ext cx="7886700" cy="118138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After all lines are entered, click the “Verify Voucher” button. This will verify that the formulas are valid. </a:t>
            </a:r>
          </a:p>
          <a:p>
            <a:r>
              <a:rPr lang="en-US" sz="2400" dirty="0"/>
              <a:t>Remember only one voucher may be submitted at a time.</a:t>
            </a:r>
          </a:p>
        </p:txBody>
      </p:sp>
      <p:pic>
        <p:nvPicPr>
          <p:cNvPr id="5" name="Picture 4" descr="Screen shot of final verification with three notices. The third notice reads:&#10;&#10;&quot;The check or electronic transfer meant to cover credit(s) on this voucher has not yet cleared or occurred. You will not be able to post this transaction until it does.&quot;&#10;&#10;Four icons at the bottom of the page are available for selection: &quot;Delete Voucher,&quot; &quot;Return Funds,&quot; &quot;Verify Voucher,&quot; and &quot;Submit Voucher.&quot; A red line circle &quot;Verify Voucher.&quot;">
            <a:extLst>
              <a:ext uri="{FF2B5EF4-FFF2-40B4-BE49-F238E27FC236}">
                <a16:creationId xmlns:a16="http://schemas.microsoft.com/office/drawing/2014/main" id="{EBD69954-78F4-4487-AF9A-06F03FCC0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40" y="2771193"/>
            <a:ext cx="7034817" cy="32499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B3E583E-418A-4423-8CF0-453067ED1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6188" y="5329899"/>
            <a:ext cx="1066800" cy="4710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3273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78C9-3925-47BF-A346-ABC673AB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Voucher – Net Negative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B9153-87EA-4375-BC64-374E4AEA2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notice on the verification reads: </a:t>
            </a:r>
            <a:r>
              <a:rPr lang="en-US" i="1" dirty="0"/>
              <a:t>“The check or electronic transfer meant to cover credit(s) on this voucher has not yet cleared or occurred. You will not be able to post this transaction until it does.”</a:t>
            </a:r>
          </a:p>
          <a:p>
            <a:r>
              <a:rPr lang="en-US" dirty="0"/>
              <a:t>Important Note:  The grantee will not be able to post the voucher (even after approved), until NHTSA has been notified that the check has been received and it has cleared.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D28AE-0CE2-41D3-A192-2180C5C0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39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F55-74D3-45F6-9C61-BA28ECE5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Voucher – Net Negative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4C6E-685D-4FBE-9F4B-476252BB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396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the voucher is verified, click “Submit Voucher.”</a:t>
            </a:r>
          </a:p>
        </p:txBody>
      </p:sp>
      <p:pic>
        <p:nvPicPr>
          <p:cNvPr id="5" name="Picture 4" descr="Verification Success page.  The screenshot shows three projects for which a voucher has been created. Three icons at the bottom of the page are available for selection: &quot;Delete Voucher,&quot; &quot;Verify Voucher,&quot; and &quot;Submit Voucher.&quot; A red line circles &quot;Submit Voucher.&quot;">
            <a:extLst>
              <a:ext uri="{FF2B5EF4-FFF2-40B4-BE49-F238E27FC236}">
                <a16:creationId xmlns:a16="http://schemas.microsoft.com/office/drawing/2014/main" id="{EBD69954-78F4-4487-AF9A-06F03FCC0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09" y="2665293"/>
            <a:ext cx="7086600" cy="32499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B3E583E-418A-4423-8CF0-453067ED1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4919" y="5480700"/>
            <a:ext cx="1085088" cy="43449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6483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EB82-3275-4EDE-A81C-2A4EFC44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A5CA-758F-4614-96B0-A8857648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637"/>
            <a:ext cx="7886700" cy="46447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Immediately after the voucher is complete, an email should be sent to NHTSA (</a:t>
            </a:r>
            <a:r>
              <a:rPr lang="en-US" dirty="0">
                <a:hlinkClick r:id="rId2"/>
              </a:rPr>
              <a:t>nhtsa.national911@dot.gov</a:t>
            </a:r>
            <a:r>
              <a:rPr lang="en-US" dirty="0"/>
              <a:t>) to notify NHTSA that a payment is being sent.  </a:t>
            </a:r>
          </a:p>
          <a:p>
            <a:r>
              <a:rPr lang="en-US" dirty="0"/>
              <a:t>It is important to include any tracking numbers connected to the delivery mechanism used to send the check and the following:</a:t>
            </a:r>
          </a:p>
          <a:p>
            <a:pPr lvl="1"/>
            <a:r>
              <a:rPr lang="en-US" dirty="0"/>
              <a:t>Grantee Name</a:t>
            </a:r>
          </a:p>
          <a:p>
            <a:pPr lvl="1"/>
            <a:r>
              <a:rPr lang="en-US" dirty="0"/>
              <a:t>Grant Number/Referred to as PO number by NHTSA/Unique Federal Award Identification Number (FAIN) on the award documents</a:t>
            </a:r>
          </a:p>
          <a:p>
            <a:pPr lvl="1"/>
            <a:r>
              <a:rPr lang="en-US" dirty="0"/>
              <a:t>Date of Payment</a:t>
            </a:r>
          </a:p>
          <a:p>
            <a:pPr lvl="1"/>
            <a:r>
              <a:rPr lang="en-US" dirty="0"/>
              <a:t>Check Number or Transfer Number</a:t>
            </a:r>
          </a:p>
          <a:p>
            <a:pPr lvl="1"/>
            <a:r>
              <a:rPr lang="en-US" dirty="0"/>
              <a:t>Amount Reimbursed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F2AA2-18FA-4019-9732-7AFD60A0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12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B6F2-A432-4875-85C7-E9118661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Voucher – Net Negative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189B0-521A-48EB-963C-38BD0A855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1991"/>
            <a:ext cx="7886700" cy="3262745"/>
          </a:xfrm>
        </p:spPr>
        <p:txBody>
          <a:bodyPr/>
          <a:lstStyle/>
          <a:p>
            <a:r>
              <a:rPr lang="en-US" dirty="0"/>
              <a:t>After the voucher is approved, it can be posted for payment.</a:t>
            </a:r>
          </a:p>
          <a:p>
            <a:r>
              <a:rPr lang="en-US" dirty="0"/>
              <a:t>Voucher Reductions require the payment to have cleared and the funds deposited before it can be posted.</a:t>
            </a:r>
          </a:p>
          <a:p>
            <a:r>
              <a:rPr lang="en-US" dirty="0"/>
              <a:t>Click “Post Voucher.”</a:t>
            </a:r>
          </a:p>
          <a:p>
            <a:endParaRPr lang="en-US" dirty="0"/>
          </a:p>
        </p:txBody>
      </p:sp>
      <p:pic>
        <p:nvPicPr>
          <p:cNvPr id="5" name="Picture 4" descr="Verification Success page.  The screenshot shows two projects for which a voucher has been created. Three icons at the bottom of the page are available for selection: &quot;Delete Voucher,&quot; &quot;Verify Voucher,&quot; and &quot;Post Voucher.&quot; A red line circles &quot;Post Voucher.&quot;">
            <a:extLst>
              <a:ext uri="{FF2B5EF4-FFF2-40B4-BE49-F238E27FC236}">
                <a16:creationId xmlns:a16="http://schemas.microsoft.com/office/drawing/2014/main" id="{B40497D8-2C75-490D-ABD3-5BF4401E9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01649"/>
            <a:ext cx="8229600" cy="19942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317215A-CE6F-4D19-8EE3-FA1C3E08D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2447" y="5661601"/>
            <a:ext cx="972947" cy="3899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270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F2FD70-CAE6-4453-92AE-2DA5792A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282E0-D472-45B7-BDA7-D8D35AD7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12277" cy="4351338"/>
          </a:xfrm>
        </p:spPr>
        <p:txBody>
          <a:bodyPr/>
          <a:lstStyle/>
          <a:p>
            <a:r>
              <a:rPr lang="en-US" dirty="0"/>
              <a:t>Enter Username</a:t>
            </a:r>
          </a:p>
          <a:p>
            <a:r>
              <a:rPr lang="en-US" dirty="0"/>
              <a:t>Enter Password</a:t>
            </a:r>
          </a:p>
          <a:p>
            <a:r>
              <a:rPr lang="en-US" dirty="0"/>
              <a:t>Click “I accept the terms                                              of the GTS Rules of Behavior”</a:t>
            </a:r>
          </a:p>
          <a:p>
            <a:r>
              <a:rPr lang="en-US" dirty="0"/>
              <a:t>Click “Submit”</a:t>
            </a:r>
          </a:p>
        </p:txBody>
      </p:sp>
      <p:pic>
        <p:nvPicPr>
          <p:cNvPr id="7" name="Picture 6" descr="NHTSA 911 Grants Tracking System log-in page. There are fill-in boxes for the Username and Password.">
            <a:extLst>
              <a:ext uri="{FF2B5EF4-FFF2-40B4-BE49-F238E27FC236}">
                <a16:creationId xmlns:a16="http://schemas.microsoft.com/office/drawing/2014/main" id="{443D53AB-B0E7-4AFB-8714-664BE6C71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27" y="1027907"/>
            <a:ext cx="3695330" cy="44587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8889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E091-EC8B-448C-83B2-3C258BB1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Positive Voucher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1BF9F-CDA1-4A03-9485-93B34193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11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AF36-A4C0-4C1C-8C57-3409F6B1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Positive Voucher,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CC67B-A8CA-4AD5-B830-F122390CE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Some grantees may have expenditures and reductions and can put these on a single voucher. If this is the case, the total transaction of the voucher may result in a net positive amount.</a:t>
            </a:r>
          </a:p>
          <a:p>
            <a:r>
              <a:rPr lang="en-US" dirty="0"/>
              <a:t>For each line of the voucher, enter the expenditures as normal. To enter a negative number for reductions in the funds fields, place the minus sign (-) in front of the number. A comment to explain the negative entry is recommended.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It is good practice to coordinate with the Office prior to submitting a voucher reduction to ensure a standalone reduction is not needed.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DBE6D-E827-40D4-8535-33767614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77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439A-236A-4F36-B5D4-80F5F289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Positive Voucher, Part 2</a:t>
            </a:r>
          </a:p>
        </p:txBody>
      </p:sp>
      <p:pic>
        <p:nvPicPr>
          <p:cNvPr id="6" name="Content Placeholder 5" descr="Screen shot of a voucher with both expenditures and reductions resulting in a net positive voucher.&#10;&#10;Two icons at the bottom of the page are available for selection: &quot;Delete Voucher&quot; and &quot;Verify Voucher.&quot; ">
            <a:extLst>
              <a:ext uri="{FF2B5EF4-FFF2-40B4-BE49-F238E27FC236}">
                <a16:creationId xmlns:a16="http://schemas.microsoft.com/office/drawing/2014/main" id="{BE1AE1EB-F6DC-4BE0-BA78-7B9B7B867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5" y="1690689"/>
            <a:ext cx="8626329" cy="38037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A1A17-5646-42D8-8DFE-97B4F709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79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F55-74D3-45F6-9C61-BA28ECE5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Voucher – Net 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4C6E-685D-4FBE-9F4B-476252BB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all lines are entered, click the “Verify Voucher” button. This will verify that the formulas are valid. </a:t>
            </a:r>
          </a:p>
          <a:p>
            <a:r>
              <a:rPr lang="en-US" dirty="0"/>
              <a:t>Remember only one voucher may be submitted at a time.</a:t>
            </a:r>
          </a:p>
        </p:txBody>
      </p:sp>
      <p:pic>
        <p:nvPicPr>
          <p:cNvPr id="9" name="Picture 8" descr="Screen shot of a voucher verification with both expenditures and reductions resulting in a positive balance showing no errors.&#10;&#10;Three icons at the bottom of the page are available for selection: &quot;Delete Voucher,&quot; &quot;Verify Voucher,&quot; and &quot;Submit Voucher.&quot; A red line circle &quot;Verify Voucher.&quot;">
            <a:extLst>
              <a:ext uri="{FF2B5EF4-FFF2-40B4-BE49-F238E27FC236}">
                <a16:creationId xmlns:a16="http://schemas.microsoft.com/office/drawing/2014/main" id="{017B0FAC-8284-40FC-9318-2AFCF8418D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09" y="3616036"/>
            <a:ext cx="5839691" cy="32419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B3E583E-418A-4423-8CF0-453067ED1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7950" y="6330601"/>
            <a:ext cx="941962" cy="4224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5345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F55-74D3-45F6-9C61-BA28ECE5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Voucher – Net 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4C6E-685D-4FBE-9F4B-476252BB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115002"/>
          </a:xfrm>
        </p:spPr>
        <p:txBody>
          <a:bodyPr/>
          <a:lstStyle/>
          <a:p>
            <a:r>
              <a:rPr lang="en-US" dirty="0"/>
              <a:t>After the voucher is verified, click “Submit Voucher.”</a:t>
            </a:r>
          </a:p>
        </p:txBody>
      </p:sp>
      <p:pic>
        <p:nvPicPr>
          <p:cNvPr id="5" name="Picture 4" descr="Verification Success page.  The screenshot shows three projects for which a voucher has been created. Three icons at the bottom of the page are available for selection: &quot;Delete Voucher,&quot; &quot;Verify Voucher,&quot; and &quot;Submit Voucher.&quot; A red line circles &quot;Submit Voucher.&quot;">
            <a:extLst>
              <a:ext uri="{FF2B5EF4-FFF2-40B4-BE49-F238E27FC236}">
                <a16:creationId xmlns:a16="http://schemas.microsoft.com/office/drawing/2014/main" id="{EBD69954-78F4-4487-AF9A-06F03FCC0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3" y="2636356"/>
            <a:ext cx="7086600" cy="32499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B3E583E-418A-4423-8CF0-453067ED1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2891" y="5451763"/>
            <a:ext cx="1085088" cy="43449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4764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B6F2-A432-4875-85C7-E9118661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Voucher – Net 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189B0-521A-48EB-963C-38BD0A855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voucher is approved, it can be posted for payment.</a:t>
            </a:r>
          </a:p>
          <a:p>
            <a:r>
              <a:rPr lang="en-US" dirty="0"/>
              <a:t>Click “Post Voucher.”</a:t>
            </a:r>
          </a:p>
          <a:p>
            <a:endParaRPr lang="en-US" dirty="0"/>
          </a:p>
        </p:txBody>
      </p:sp>
      <p:pic>
        <p:nvPicPr>
          <p:cNvPr id="5" name="Picture 4" descr="Verification Success page.  The screenshot shows two projects for which a voucher has been created. Three icons at the bottom of the page are available for selection: &quot;Delete Voucher,&quot; &quot;Verify Voucher,&quot; and &quot;Post Voucher.&quot; A red line circles &quot;Post Voucher.&quot;">
            <a:extLst>
              <a:ext uri="{FF2B5EF4-FFF2-40B4-BE49-F238E27FC236}">
                <a16:creationId xmlns:a16="http://schemas.microsoft.com/office/drawing/2014/main" id="{B40497D8-2C75-490D-ABD3-5BF4401E9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3657600"/>
            <a:ext cx="8229600" cy="19942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317215A-CE6F-4D19-8EE3-FA1C3E08D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0" y="5257800"/>
            <a:ext cx="972947" cy="3899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4035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F7E5-4C40-4813-8C01-5732DB0F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38D0-F423-41F5-807F-DDD158585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Final Rule </a:t>
            </a:r>
            <a:endParaRPr lang="en-US" dirty="0"/>
          </a:p>
          <a:p>
            <a:r>
              <a:rPr lang="en-US" dirty="0">
                <a:hlinkClick r:id="rId3"/>
              </a:rPr>
              <a:t>Notice of Funding Opportunity 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911.gov website </a:t>
            </a:r>
            <a:endParaRPr lang="en-US" dirty="0"/>
          </a:p>
          <a:p>
            <a:r>
              <a:rPr lang="en-US" dirty="0"/>
              <a:t>GTS User Manual – on GTS login page</a:t>
            </a:r>
          </a:p>
          <a:p>
            <a:r>
              <a:rPr lang="en-US" dirty="0"/>
              <a:t>GTS webinar – archived link on GTS</a:t>
            </a:r>
          </a:p>
          <a:p>
            <a:r>
              <a:rPr lang="en-US" dirty="0"/>
              <a:t>SF270 video – link on GTS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1606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68D2-BF56-435F-9C82-7365E369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4A31A-4BF4-4DB8-BEAA-D2EC4D6B0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gts.e911@dot.gov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Available </a:t>
            </a:r>
          </a:p>
          <a:p>
            <a:pPr marL="0" indent="0" algn="ctr">
              <a:buNone/>
            </a:pPr>
            <a:r>
              <a:rPr lang="en-US" dirty="0"/>
              <a:t>8:00 AM to 4:30 PM </a:t>
            </a:r>
          </a:p>
          <a:p>
            <a:pPr marL="0" indent="0" algn="ctr">
              <a:buNone/>
            </a:pPr>
            <a:r>
              <a:rPr lang="en-US" dirty="0"/>
              <a:t>Eastern Time</a:t>
            </a:r>
          </a:p>
          <a:p>
            <a:pPr marL="0" indent="0" algn="ctr">
              <a:buNone/>
            </a:pPr>
            <a:r>
              <a:rPr lang="en-US" dirty="0"/>
              <a:t>For website questions only!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423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Us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Website: 	</a:t>
            </a:r>
            <a:r>
              <a:rPr lang="en-US" dirty="0">
                <a:hlinkClick r:id="rId3"/>
              </a:rPr>
              <a:t>http://www.911.gov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Email:		</a:t>
            </a:r>
            <a:r>
              <a:rPr lang="en-US" dirty="0">
                <a:hlinkClick r:id="rId4"/>
              </a:rPr>
              <a:t>nhtsa.national911@dot.gov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Mail:	</a:t>
            </a:r>
          </a:p>
          <a:p>
            <a:pPr marL="0" indent="0" algn="ctr">
              <a:buNone/>
            </a:pPr>
            <a:r>
              <a:rPr lang="en-US" dirty="0"/>
              <a:t>National 911 Program</a:t>
            </a:r>
          </a:p>
          <a:p>
            <a:pPr marL="0" indent="0" algn="ctr">
              <a:buNone/>
            </a:pPr>
            <a:r>
              <a:rPr lang="en-US" dirty="0"/>
              <a:t>1200 New Jersey Avenue, S.E., NPD-400</a:t>
            </a:r>
          </a:p>
          <a:p>
            <a:pPr marL="0" indent="0" algn="ctr">
              <a:buNone/>
            </a:pPr>
            <a:r>
              <a:rPr lang="en-US" dirty="0"/>
              <a:t>Washington, DC 20590</a:t>
            </a:r>
          </a:p>
          <a:p>
            <a:pPr marL="0" indent="0">
              <a:buNone/>
            </a:pPr>
            <a:r>
              <a:rPr lang="en-US" dirty="0"/>
              <a:t>				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852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A536-66C0-4537-8AE9-59BB1A6C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DD8B0-8772-4952-B243-FC19AD000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96291"/>
            <a:ext cx="3886200" cy="4680672"/>
          </a:xfrm>
        </p:spPr>
        <p:txBody>
          <a:bodyPr/>
          <a:lstStyle/>
          <a:p>
            <a:r>
              <a:rPr lang="en-US" dirty="0"/>
              <a:t>Fund Management</a:t>
            </a:r>
          </a:p>
          <a:p>
            <a:r>
              <a:rPr lang="en-US" dirty="0"/>
              <a:t>Reports</a:t>
            </a:r>
          </a:p>
          <a:p>
            <a:r>
              <a:rPr lang="en-US" dirty="0"/>
              <a:t>User Admin</a:t>
            </a:r>
          </a:p>
          <a:p>
            <a:r>
              <a:rPr lang="en-US" dirty="0"/>
              <a:t>Help</a:t>
            </a:r>
          </a:p>
          <a:p>
            <a:r>
              <a:rPr lang="en-US" dirty="0"/>
              <a:t>Recent Activity</a:t>
            </a:r>
          </a:p>
          <a:p>
            <a:endParaRPr lang="en-US" dirty="0"/>
          </a:p>
        </p:txBody>
      </p:sp>
      <p:pic>
        <p:nvPicPr>
          <p:cNvPr id="9" name="Picture 8" descr="NHTSA 911 Grants Tracking System dashboard. There are two icons in the upper right corner; one is a &quot;Home&quot; icon and the other is a &quot;Log-out&quot; icon. There are four major link icons: Fund Management, Reports, User Admin, and Help.">
            <a:extLst>
              <a:ext uri="{FF2B5EF4-FFF2-40B4-BE49-F238E27FC236}">
                <a16:creationId xmlns:a16="http://schemas.microsoft.com/office/drawing/2014/main" id="{129D3875-205E-4A21-A2A1-DEC1DA3354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8" y="4001294"/>
            <a:ext cx="5943600" cy="21621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563B7-0EB4-4BCE-9785-0C457C1F2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96291"/>
            <a:ext cx="3886200" cy="4680672"/>
          </a:xfrm>
        </p:spPr>
        <p:txBody>
          <a:bodyPr/>
          <a:lstStyle/>
          <a:p>
            <a:r>
              <a:rPr lang="en-US" dirty="0"/>
              <a:t>Home Button</a:t>
            </a:r>
          </a:p>
          <a:p>
            <a:r>
              <a:rPr lang="en-US" dirty="0"/>
              <a:t>Log Out Button</a:t>
            </a:r>
          </a:p>
        </p:txBody>
      </p:sp>
      <p:pic>
        <p:nvPicPr>
          <p:cNvPr id="8" name="Picture 7" descr="A portion of the NHTSA 911 Grants Tracking System dashboard showing the &quot;Home&quot; icon and the &quot;Log Out&quot; icon. ">
            <a:extLst>
              <a:ext uri="{FF2B5EF4-FFF2-40B4-BE49-F238E27FC236}">
                <a16:creationId xmlns:a16="http://schemas.microsoft.com/office/drawing/2014/main" id="{A49657A7-78E7-45D4-8D74-4D2CB316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9" y="2552157"/>
            <a:ext cx="2191622" cy="10105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334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DDAB59-C90D-4AEE-9566-C0170F69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Vouchering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776595-35D5-4AAE-B281-D65951A7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voucher transaction allows awardees to electronically submit vouchers for reimbursement of project expenses. </a:t>
            </a:r>
          </a:p>
          <a:p>
            <a:r>
              <a:rPr lang="en-US" dirty="0"/>
              <a:t>All project vouchers must be submitted before the end of the grant period. </a:t>
            </a:r>
          </a:p>
          <a:p>
            <a:r>
              <a:rPr lang="en-US" dirty="0"/>
              <a:t>The spending plan must be approved and posted before a voucher can be submitted for a project.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197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Vouchering:  Two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Standard Form 270 (download form and instructions from GTS) and submit completed form via the </a:t>
            </a:r>
            <a:r>
              <a:rPr lang="en-US" dirty="0">
                <a:hlinkClick r:id="rId2"/>
              </a:rPr>
              <a:t>nhtsa.national911@dot.gov</a:t>
            </a:r>
            <a:r>
              <a:rPr lang="en-US" dirty="0"/>
              <a:t> email address.</a:t>
            </a:r>
          </a:p>
          <a:p>
            <a:r>
              <a:rPr lang="en-US" dirty="0"/>
              <a:t>Enter voucher data via Grants Tracking System.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(Video will be provided on how to complete SF270)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1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28B3AE-F858-4E20-907F-CEC4306B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943350" cy="1325563"/>
          </a:xfrm>
        </p:spPr>
        <p:txBody>
          <a:bodyPr/>
          <a:lstStyle/>
          <a:p>
            <a:r>
              <a:rPr lang="en-US" dirty="0"/>
              <a:t>Standard Form 270</a:t>
            </a:r>
          </a:p>
        </p:txBody>
      </p:sp>
      <p:pic>
        <p:nvPicPr>
          <p:cNvPr id="6" name="Picture 5" descr="Screen Clipping of the first page of Standard Form 2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64" y="136524"/>
            <a:ext cx="4639508" cy="5981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2023-C3BC-9443-899F-C8E2D18A6C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6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EC20-B545-49C6-84D4-ECE29FB1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Vouchers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1B7EF-C9B9-4A0D-8526-DCE5B28D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Voucher – Submitted while the grant project is in process. </a:t>
            </a:r>
            <a:r>
              <a:rPr lang="en-US" b="1" i="1" dirty="0"/>
              <a:t>(This is when a voucher reduction will take place.)</a:t>
            </a:r>
          </a:p>
          <a:p>
            <a:r>
              <a:rPr lang="en-US" dirty="0"/>
              <a:t>Final Voucher – Only submitted once—after the entire grant project is complete and it is time for project closeout.</a:t>
            </a:r>
          </a:p>
          <a:p>
            <a:r>
              <a:rPr lang="en-US" dirty="0"/>
              <a:t>Only one voucher can be submitted at a time.</a:t>
            </a:r>
          </a:p>
          <a:p>
            <a:r>
              <a:rPr lang="en-US" dirty="0"/>
              <a:t>Each voucher may contain multiple invoices.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85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61A2-DA9A-4835-9D78-5050DBF6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Vouchers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F8AC-4F68-4799-B04C-0382817E1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voucher is posted and submitted individually and requires the project number and program in which the funds were expended. </a:t>
            </a:r>
          </a:p>
          <a:p>
            <a:r>
              <a:rPr lang="en-US" dirty="0"/>
              <a:t>Submitting a voucher for payment, both payment and matching funds, or matching funds only are entered the same 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02023-C3BC-9443-899F-C8E2D18A6C1B}" type="slidenum">
              <a:rPr lang="en-US" noProof="0" smtClean="0"/>
              <a:pPr lvl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420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1619</Words>
  <Application>Microsoft Office PowerPoint</Application>
  <PresentationFormat>On-screen Show (4:3)</PresentationFormat>
  <Paragraphs>213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1_Office Theme</vt:lpstr>
      <vt:lpstr>911 Grant Program</vt:lpstr>
      <vt:lpstr>Voucher Reduction Functions</vt:lpstr>
      <vt:lpstr>Log in</vt:lpstr>
      <vt:lpstr>Dashboard</vt:lpstr>
      <vt:lpstr>Vouchering</vt:lpstr>
      <vt:lpstr>Vouchering:  Two Steps</vt:lpstr>
      <vt:lpstr>Standard Form 270</vt:lpstr>
      <vt:lpstr>Two Types of Vouchers</vt:lpstr>
      <vt:lpstr>Vouchers</vt:lpstr>
      <vt:lpstr>Creating a Voucher</vt:lpstr>
      <vt:lpstr>Voucher Form</vt:lpstr>
      <vt:lpstr>Voucher Line Actions</vt:lpstr>
      <vt:lpstr>Voucher Reduction, Part 1</vt:lpstr>
      <vt:lpstr>Voucher Reduction, Part 2</vt:lpstr>
      <vt:lpstr>Net Negative Voucher</vt:lpstr>
      <vt:lpstr>Create a Voucher Reduction</vt:lpstr>
      <vt:lpstr>Verify Voucher</vt:lpstr>
      <vt:lpstr>Net Negative Voucher Verification</vt:lpstr>
      <vt:lpstr>Return Funds, Part 1</vt:lpstr>
      <vt:lpstr>Return Funds, Part 2</vt:lpstr>
      <vt:lpstr>Return Funds – Send Check</vt:lpstr>
      <vt:lpstr>Sending Checks</vt:lpstr>
      <vt:lpstr>Return Funds – EFT</vt:lpstr>
      <vt:lpstr>Electronic Funds Transfer</vt:lpstr>
      <vt:lpstr>Final Voucher Verification</vt:lpstr>
      <vt:lpstr>Verify Voucher – Net Negative</vt:lpstr>
      <vt:lpstr>Submit Voucher – Net Negative</vt:lpstr>
      <vt:lpstr>All Payments</vt:lpstr>
      <vt:lpstr>Post Voucher – Net Negative</vt:lpstr>
      <vt:lpstr>Net Positive Voucher</vt:lpstr>
      <vt:lpstr>Net Positive Voucher, Part 1</vt:lpstr>
      <vt:lpstr>Net Positive Voucher, Part 2</vt:lpstr>
      <vt:lpstr>Verify Voucher – Net Positive</vt:lpstr>
      <vt:lpstr>Submit Voucher – Net Positive</vt:lpstr>
      <vt:lpstr>Post Voucher – Net Positive</vt:lpstr>
      <vt:lpstr>Resources</vt:lpstr>
      <vt:lpstr>Technical Support</vt:lpstr>
      <vt:lpstr>How to 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911 Grant Program</dc:title>
  <dc:creator>Miyamoto, Yuki</dc:creator>
  <cp:lastModifiedBy>Parch, Lorie</cp:lastModifiedBy>
  <cp:revision>65</cp:revision>
  <dcterms:created xsi:type="dcterms:W3CDTF">2019-08-21T20:08:26Z</dcterms:created>
  <dcterms:modified xsi:type="dcterms:W3CDTF">2021-03-15T17:27:30Z</dcterms:modified>
</cp:coreProperties>
</file>