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82" r:id="rId2"/>
  </p:sldMasterIdLst>
  <p:notesMasterIdLst>
    <p:notesMasterId r:id="rId26"/>
  </p:notesMasterIdLst>
  <p:handoutMasterIdLst>
    <p:handoutMasterId r:id="rId27"/>
  </p:handoutMasterIdLst>
  <p:sldIdLst>
    <p:sldId id="256" r:id="rId3"/>
    <p:sldId id="282" r:id="rId4"/>
    <p:sldId id="257" r:id="rId5"/>
    <p:sldId id="296" r:id="rId6"/>
    <p:sldId id="259" r:id="rId7"/>
    <p:sldId id="303" r:id="rId8"/>
    <p:sldId id="258" r:id="rId9"/>
    <p:sldId id="261" r:id="rId10"/>
    <p:sldId id="300" r:id="rId11"/>
    <p:sldId id="301" r:id="rId12"/>
    <p:sldId id="304" r:id="rId13"/>
    <p:sldId id="284" r:id="rId14"/>
    <p:sldId id="263" r:id="rId15"/>
    <p:sldId id="267" r:id="rId16"/>
    <p:sldId id="268" r:id="rId17"/>
    <p:sldId id="287" r:id="rId18"/>
    <p:sldId id="271" r:id="rId19"/>
    <p:sldId id="273" r:id="rId20"/>
    <p:sldId id="305" r:id="rId21"/>
    <p:sldId id="275" r:id="rId22"/>
    <p:sldId id="286" r:id="rId23"/>
    <p:sldId id="306" r:id="rId24"/>
    <p:sldId id="280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s1" initials="U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DA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0" autoAdjust="0"/>
    <p:restoredTop sz="86020"/>
  </p:normalViewPr>
  <p:slideViewPr>
    <p:cSldViewPr snapToGrid="0" snapToObjects="1">
      <p:cViewPr varScale="1">
        <p:scale>
          <a:sx n="89" d="100"/>
          <a:sy n="89" d="100"/>
        </p:scale>
        <p:origin x="928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3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42B5016-465C-BC41-9ECF-1611D1DC7F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0E29D9-BA79-7944-9DAE-4FF6831FFF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59202-A212-5745-A054-55CF0ECDCB6B}" type="datetimeFigureOut">
              <a:rPr lang="en-US" smtClean="0"/>
              <a:t>5/13/19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3B0A79-310D-A349-8023-5A377176E2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831248-AD62-884A-AC8F-F597CC67EA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1A3C3-A73E-F449-A780-69FEDE0D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185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D9759-74BF-8D43-AB34-F7BB169596CF}" type="datetimeFigureOut">
              <a:rPr lang="en-US" smtClean="0"/>
              <a:t>5/13/19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972CC-F347-9C48-BD99-479D8055F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709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972CC-F347-9C48-BD99-479D8055F14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7282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972CC-F347-9C48-BD99-479D8055F14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214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972CC-F347-9C48-BD99-479D8055F14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13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3976">
              <a:defRPr/>
            </a:pPr>
            <a:r>
              <a:rPr lang="en-US" b="1" dirty="0"/>
              <a:t>BEN BOBROW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FE8395-7FC6-4748-9A40-039860732BA4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54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972CC-F347-9C48-BD99-479D8055F14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17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972CC-F347-9C48-BD99-479D8055F14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831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972CC-F347-9C48-BD99-479D8055F14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844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972CC-F347-9C48-BD99-479D8055F14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7182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972CC-F347-9C48-BD99-479D8055F14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901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972CC-F347-9C48-BD99-479D8055F14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5214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972CC-F347-9C48-BD99-479D8055F14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710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911.gov/" TargetMode="External"/><Relationship Id="rId2" Type="http://schemas.openxmlformats.org/officeDocument/2006/relationships/hyperlink" Target="http://ems.gov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911.gov/" TargetMode="External"/><Relationship Id="rId2" Type="http://schemas.openxmlformats.org/officeDocument/2006/relationships/hyperlink" Target="http://ems.gov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911.gov/" TargetMode="External"/><Relationship Id="rId2" Type="http://schemas.openxmlformats.org/officeDocument/2006/relationships/hyperlink" Target="http://ems.gov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206E5AF-A948-A04E-80EC-11BD191CEB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00940" y="656439"/>
            <a:ext cx="6190119" cy="4343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2CB9C4-63B0-FE42-AA0C-392E7FD552C1}"/>
              </a:ext>
            </a:extLst>
          </p:cNvPr>
          <p:cNvSpPr/>
          <p:nvPr userDrawn="1"/>
        </p:nvSpPr>
        <p:spPr>
          <a:xfrm>
            <a:off x="0" y="5715000"/>
            <a:ext cx="121920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5A4444-A0FD-9F4A-AF46-D4FDBBB1C4C1}"/>
              </a:ext>
            </a:extLst>
          </p:cNvPr>
          <p:cNvSpPr txBox="1"/>
          <p:nvPr userDrawn="1"/>
        </p:nvSpPr>
        <p:spPr>
          <a:xfrm>
            <a:off x="1040558" y="6055667"/>
            <a:ext cx="10110882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</a:rPr>
              <a:t>The CPR LifeLinks Implementation Toolkit</a:t>
            </a:r>
          </a:p>
        </p:txBody>
      </p:sp>
    </p:spTree>
    <p:extLst>
      <p:ext uri="{BB962C8B-B14F-4D97-AF65-F5344CB8AC3E}">
        <p14:creationId xmlns:p14="http://schemas.microsoft.com/office/powerpoint/2010/main" val="3141880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BADA0-8BCA-4D03-B0E1-098B822F50C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5/13/19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EDB6B-FFF2-4630-9F2F-A4C47550382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0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75C02-83EC-42B3-B0B9-A6BE26FCC8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C83C1-C65A-405D-9C56-8477B2E647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15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75C02-83EC-42B3-B0B9-A6BE26FCC8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C83C1-C65A-405D-9C56-8477B2E647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398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72694B29-D055-534B-B321-0EE4E9AC12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47668" y="411437"/>
            <a:ext cx="883715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-16137" y="147960"/>
            <a:ext cx="12224274" cy="2879891"/>
          </a:xfrm>
          <a:prstGeom prst="rect">
            <a:avLst/>
          </a:prstGeom>
        </p:spPr>
        <p:txBody>
          <a:bodyPr wrap="square" bIns="0" anchor="b">
            <a:spAutoFit/>
          </a:bodyPr>
          <a:lstStyle>
            <a:lvl1pPr algn="ctr">
              <a:defRPr sz="7200" u="none" strike="noStrike" cap="all" spc="0" baseline="0">
                <a:solidFill>
                  <a:schemeClr val="accent1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r>
              <a:rPr lang="en-US" dirty="0"/>
              <a:t>The CPR </a:t>
            </a:r>
            <a:r>
              <a:rPr lang="en-US" dirty="0" err="1"/>
              <a:t>LifeLinks</a:t>
            </a:r>
            <a:r>
              <a:rPr lang="en-US" dirty="0"/>
              <a:t> Implementation Toolkit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44647" y="3027851"/>
            <a:ext cx="10102705" cy="769441"/>
          </a:xfrm>
        </p:spPr>
        <p:txBody>
          <a:bodyPr wrap="square" tIns="228600">
            <a:spAutoFit/>
          </a:bodyPr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9-1-1 and EMS United to Save More Lives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607C2C-DBC9-544B-8ED6-2757D9BD79BE}"/>
              </a:ext>
            </a:extLst>
          </p:cNvPr>
          <p:cNvSpPr/>
          <p:nvPr userDrawn="1"/>
        </p:nvSpPr>
        <p:spPr>
          <a:xfrm>
            <a:off x="0" y="6739128"/>
            <a:ext cx="12192000" cy="1188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9574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48" userDrawn="1">
          <p15:clr>
            <a:srgbClr val="FBAE40"/>
          </p15:clr>
        </p15:guide>
        <p15:guide id="3" orient="horz" pos="3840" userDrawn="1">
          <p15:clr>
            <a:srgbClr val="FBAE40"/>
          </p15:clr>
        </p15:guide>
        <p15:guide id="4" pos="76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B6FEFA5-480C-EB47-80BE-EEA627A336C2}"/>
              </a:ext>
            </a:extLst>
          </p:cNvPr>
          <p:cNvSpPr/>
          <p:nvPr userDrawn="1"/>
        </p:nvSpPr>
        <p:spPr>
          <a:xfrm>
            <a:off x="0" y="0"/>
            <a:ext cx="446227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1C17713-D69E-2348-8A01-7B0B778CE5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20877" y="2545974"/>
            <a:ext cx="6610873" cy="575222"/>
          </a:xfrm>
        </p:spPr>
        <p:txBody>
          <a:bodyPr bIns="118872" anchor="b" anchorCtr="0"/>
          <a:lstStyle>
            <a:lvl1pPr marL="0" indent="0">
              <a:buNone/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The CPR </a:t>
            </a:r>
            <a:r>
              <a:rPr lang="en-US" dirty="0" err="1"/>
              <a:t>LifeLinks</a:t>
            </a:r>
            <a:r>
              <a:rPr lang="en-US" dirty="0"/>
              <a:t> Implementation Toolkit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D2B73C7-D8D8-BF40-8C99-993E6A3D554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21274" y="802174"/>
            <a:ext cx="6610477" cy="173214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CPR </a:t>
            </a:r>
            <a:r>
              <a:rPr lang="en-US" dirty="0" err="1"/>
              <a:t>LifeLinks</a:t>
            </a:r>
            <a:r>
              <a:rPr lang="en-US" dirty="0"/>
              <a:t> is a national initiative that encourages local collaboration between 9-1-1 and EMS to improve out-of-hospital cardiac arrest survival rates by improving care in the first links in the “Chain of Survival”: early 9-1-1 access/intervention and early (and effective) CPR.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4C5FAED0-ED67-6B4B-AAAC-C256A1208D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21274" y="3141331"/>
            <a:ext cx="6610475" cy="2394886"/>
          </a:xfrm>
        </p:spPr>
        <p:txBody>
          <a:bodyPr tIns="228600">
            <a:spAutoFit/>
          </a:bodyPr>
          <a:lstStyle>
            <a:lvl1pPr marL="0" indent="0">
              <a:buFontTx/>
              <a:buNone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Find resources and a practical roadmap for how:</a:t>
            </a:r>
          </a:p>
          <a:p>
            <a:pPr lvl="1"/>
            <a:r>
              <a:rPr lang="en-US" dirty="0"/>
              <a:t>Any 9-1-1 agency can put telecommunicator CPR protocols and training into place.</a:t>
            </a:r>
          </a:p>
          <a:p>
            <a:pPr lvl="1"/>
            <a:r>
              <a:rPr lang="en-US" dirty="0"/>
              <a:t>Agencies providing EMS can implement High-Performance CPR.</a:t>
            </a:r>
          </a:p>
          <a:p>
            <a:pPr lvl="0"/>
            <a:r>
              <a:rPr lang="en-US" dirty="0"/>
              <a:t>Learn strategies and explore case studies for how 9-1-1 and EMS can collaborate, working together to strengthen the Chain of Survival.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BE4568D-DEBB-4040-947C-3A47373B18FE}"/>
              </a:ext>
            </a:extLst>
          </p:cNvPr>
          <p:cNvCxnSpPr>
            <a:cxnSpLocks/>
          </p:cNvCxnSpPr>
          <p:nvPr userDrawn="1"/>
        </p:nvCxnSpPr>
        <p:spPr>
          <a:xfrm>
            <a:off x="5121036" y="3127907"/>
            <a:ext cx="6610714" cy="0"/>
          </a:xfrm>
          <a:prstGeom prst="line">
            <a:avLst/>
          </a:prstGeom>
          <a:ln w="508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C395025D-180F-DE4F-A436-E34AC7715B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6111" y="802174"/>
            <a:ext cx="3066381" cy="3394134"/>
          </a:xfr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CPR </a:t>
            </a:r>
            <a:r>
              <a:rPr lang="en-US" dirty="0" err="1"/>
              <a:t>LifeLinks</a:t>
            </a:r>
            <a:r>
              <a:rPr lang="en-US" dirty="0"/>
              <a:t> is a national initiative that encourages local collaboration between 9-1-1 and EMS to improve out-of-hospital cardiac arrest survival rates by improving care in the first links in the “Chain of Survival”: early 9-1-1 access/intervention and early (and effective) CPR.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1238EE-BFEF-2948-BB7F-CE15A560BB53}"/>
              </a:ext>
            </a:extLst>
          </p:cNvPr>
          <p:cNvSpPr txBox="1"/>
          <p:nvPr userDrawn="1"/>
        </p:nvSpPr>
        <p:spPr>
          <a:xfrm>
            <a:off x="5468667" y="6400800"/>
            <a:ext cx="6263085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bg2"/>
                </a:solidFill>
                <a:latin typeface="+mn-lt"/>
                <a:ea typeface="+mn-ea"/>
                <a:cs typeface="+mn-cs"/>
              </a:rPr>
              <a:t>9-1-1 and EMS United to Save More Lives      </a:t>
            </a:r>
            <a:r>
              <a:rPr lang="en-US" sz="1200" dirty="0">
                <a:solidFill>
                  <a:schemeClr val="bg2"/>
                </a:solidFill>
                <a:latin typeface="+mj-lt"/>
                <a:hlinkClick r:id="rId2"/>
              </a:rPr>
              <a:t>ems.gov</a:t>
            </a:r>
            <a:r>
              <a:rPr lang="en-US" sz="1200" dirty="0">
                <a:solidFill>
                  <a:schemeClr val="bg2"/>
                </a:solidFill>
                <a:latin typeface="+mj-lt"/>
              </a:rPr>
              <a:t>  |  </a:t>
            </a:r>
            <a:r>
              <a:rPr lang="en-US" sz="1200" dirty="0">
                <a:solidFill>
                  <a:schemeClr val="bg2"/>
                </a:solidFill>
                <a:latin typeface="+mj-lt"/>
                <a:hlinkClick r:id="rId3"/>
              </a:rPr>
              <a:t>911.gov</a:t>
            </a:r>
            <a:endParaRPr lang="en-US" sz="1200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10384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DD6482F-0A2B-E94B-A92E-51B3D235140D}"/>
              </a:ext>
            </a:extLst>
          </p:cNvPr>
          <p:cNvSpPr txBox="1"/>
          <p:nvPr userDrawn="1"/>
        </p:nvSpPr>
        <p:spPr>
          <a:xfrm>
            <a:off x="5468667" y="6400800"/>
            <a:ext cx="6263085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bg2"/>
                </a:solidFill>
                <a:latin typeface="+mn-lt"/>
                <a:ea typeface="+mn-ea"/>
                <a:cs typeface="+mn-cs"/>
              </a:rPr>
              <a:t>9-1-1 and EMS United to Save More Lives      </a:t>
            </a:r>
            <a:r>
              <a:rPr lang="en-US" sz="1200" dirty="0">
                <a:solidFill>
                  <a:schemeClr val="bg2"/>
                </a:solidFill>
                <a:latin typeface="+mj-lt"/>
                <a:hlinkClick r:id="rId2"/>
              </a:rPr>
              <a:t>ems.gov</a:t>
            </a:r>
            <a:r>
              <a:rPr lang="en-US" sz="1200" dirty="0">
                <a:solidFill>
                  <a:schemeClr val="bg2"/>
                </a:solidFill>
                <a:latin typeface="+mj-lt"/>
              </a:rPr>
              <a:t>  |  </a:t>
            </a:r>
            <a:r>
              <a:rPr lang="en-US" sz="1200" dirty="0">
                <a:solidFill>
                  <a:schemeClr val="bg2"/>
                </a:solidFill>
                <a:latin typeface="+mj-lt"/>
                <a:hlinkClick r:id="rId3"/>
              </a:rPr>
              <a:t>911.gov</a:t>
            </a:r>
            <a:endParaRPr lang="en-US" sz="12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74C0B1-7B54-3048-9AAF-7368419E6B1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7200" y="6248860"/>
            <a:ext cx="2659310" cy="3877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4E705BF-F2ED-5744-B645-B211A8178B2C}"/>
              </a:ext>
            </a:extLst>
          </p:cNvPr>
          <p:cNvSpPr/>
          <p:nvPr userDrawn="1"/>
        </p:nvSpPr>
        <p:spPr>
          <a:xfrm>
            <a:off x="0" y="6739128"/>
            <a:ext cx="12192000" cy="1188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0BAF535-72FA-F644-B8C9-4BFE2392C9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6803" y="2545974"/>
            <a:ext cx="6610873" cy="575222"/>
          </a:xfrm>
        </p:spPr>
        <p:txBody>
          <a:bodyPr bIns="118872" anchor="b" anchorCtr="0"/>
          <a:lstStyle>
            <a:lvl1pPr marL="0" indent="0">
              <a:buNone/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The CPR </a:t>
            </a:r>
            <a:r>
              <a:rPr lang="en-US" dirty="0" err="1"/>
              <a:t>LifeLinks</a:t>
            </a:r>
            <a:r>
              <a:rPr lang="en-US" dirty="0"/>
              <a:t> Implementation Toolkit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E87F806-5F88-5B48-8CDD-458F9ABEB2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802174"/>
            <a:ext cx="6610477" cy="173214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CPR </a:t>
            </a:r>
            <a:r>
              <a:rPr lang="en-US" dirty="0" err="1"/>
              <a:t>LifeLinks</a:t>
            </a:r>
            <a:r>
              <a:rPr lang="en-US" dirty="0"/>
              <a:t> is a national initiative that encourages local collaboration between 9-1-1 and EMS to improve out-of-hospital cardiac arrest survival rates by improving care in the first links in the “Chain of Survival”: early 9-1-1 access/intervention and early (and effective) CPR.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264D01CF-41D8-D540-9497-9E9D2E3F72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3141330"/>
            <a:ext cx="6610475" cy="2394886"/>
          </a:xfrm>
        </p:spPr>
        <p:txBody>
          <a:bodyPr tIns="228600">
            <a:spAutoFit/>
          </a:bodyPr>
          <a:lstStyle>
            <a:lvl1pPr marL="0" indent="0">
              <a:buFontTx/>
              <a:buNone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Find resources and a practical roadmap for how:</a:t>
            </a:r>
          </a:p>
          <a:p>
            <a:pPr lvl="1"/>
            <a:r>
              <a:rPr lang="en-US" dirty="0"/>
              <a:t>Any 9-1-1 agency can put telecommunicator CPR protocols and training into place.</a:t>
            </a:r>
          </a:p>
          <a:p>
            <a:pPr lvl="1"/>
            <a:r>
              <a:rPr lang="en-US" dirty="0"/>
              <a:t>Agencies providing EMS can implement High-Performance CPR.</a:t>
            </a:r>
          </a:p>
          <a:p>
            <a:pPr lvl="0"/>
            <a:r>
              <a:rPr lang="en-US" dirty="0"/>
              <a:t>Learn strategies and explore case studies for how 9-1-1 and EMS can collaborate, working together to strengthen the Chain of Survival.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1D90E56-BC19-A646-9EB4-E9123F2206EC}"/>
              </a:ext>
            </a:extLst>
          </p:cNvPr>
          <p:cNvCxnSpPr>
            <a:cxnSpLocks/>
          </p:cNvCxnSpPr>
          <p:nvPr userDrawn="1"/>
        </p:nvCxnSpPr>
        <p:spPr>
          <a:xfrm>
            <a:off x="456962" y="3127907"/>
            <a:ext cx="6610714" cy="0"/>
          </a:xfrm>
          <a:prstGeom prst="line">
            <a:avLst/>
          </a:prstGeom>
          <a:ln w="508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4A1E004-9664-554C-B35E-7901767DA8CF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7543510" y="802174"/>
            <a:ext cx="4188242" cy="5066441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52386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DD6482F-0A2B-E94B-A92E-51B3D235140D}"/>
              </a:ext>
            </a:extLst>
          </p:cNvPr>
          <p:cNvSpPr txBox="1"/>
          <p:nvPr userDrawn="1"/>
        </p:nvSpPr>
        <p:spPr>
          <a:xfrm>
            <a:off x="5468667" y="6400800"/>
            <a:ext cx="6263085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bg2"/>
                </a:solidFill>
                <a:latin typeface="+mn-lt"/>
                <a:ea typeface="+mn-ea"/>
                <a:cs typeface="+mn-cs"/>
              </a:rPr>
              <a:t>9-1-1 and EMS United to Save More Lives      </a:t>
            </a:r>
            <a:r>
              <a:rPr lang="en-US" sz="1200" dirty="0">
                <a:solidFill>
                  <a:schemeClr val="bg2"/>
                </a:solidFill>
                <a:latin typeface="+mj-lt"/>
                <a:hlinkClick r:id="rId2"/>
              </a:rPr>
              <a:t>ems.gov</a:t>
            </a:r>
            <a:r>
              <a:rPr lang="en-US" sz="1200" dirty="0">
                <a:solidFill>
                  <a:schemeClr val="bg2"/>
                </a:solidFill>
                <a:latin typeface="+mj-lt"/>
              </a:rPr>
              <a:t>  |  </a:t>
            </a:r>
            <a:r>
              <a:rPr lang="en-US" sz="1200" dirty="0">
                <a:solidFill>
                  <a:schemeClr val="bg2"/>
                </a:solidFill>
                <a:latin typeface="+mj-lt"/>
                <a:hlinkClick r:id="rId3"/>
              </a:rPr>
              <a:t>911.gov</a:t>
            </a:r>
            <a:endParaRPr lang="en-US" sz="12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74C0B1-7B54-3048-9AAF-7368419E6B1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7200" y="6248860"/>
            <a:ext cx="2659310" cy="3877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4E705BF-F2ED-5744-B645-B211A8178B2C}"/>
              </a:ext>
            </a:extLst>
          </p:cNvPr>
          <p:cNvSpPr/>
          <p:nvPr userDrawn="1"/>
        </p:nvSpPr>
        <p:spPr>
          <a:xfrm>
            <a:off x="0" y="6739128"/>
            <a:ext cx="12192000" cy="1188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0BAF535-72FA-F644-B8C9-4BFE2392C9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20878" y="2545974"/>
            <a:ext cx="6610873" cy="575222"/>
          </a:xfrm>
        </p:spPr>
        <p:txBody>
          <a:bodyPr bIns="118872" anchor="b" anchorCtr="0"/>
          <a:lstStyle>
            <a:lvl1pPr marL="0" indent="0">
              <a:buNone/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The CPR </a:t>
            </a:r>
            <a:r>
              <a:rPr lang="en-US" dirty="0" err="1"/>
              <a:t>LifeLinks</a:t>
            </a:r>
            <a:r>
              <a:rPr lang="en-US" dirty="0"/>
              <a:t> Implementation Toolkit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E87F806-5F88-5B48-8CDD-458F9ABEB2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21275" y="802174"/>
            <a:ext cx="6610477" cy="173214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CPR </a:t>
            </a:r>
            <a:r>
              <a:rPr lang="en-US" dirty="0" err="1"/>
              <a:t>LifeLinks</a:t>
            </a:r>
            <a:r>
              <a:rPr lang="en-US" dirty="0"/>
              <a:t> is a national initiative that encourages local collaboration between 9-1-1 and EMS to improve out-of-hospital cardiac arrest survival rates by improving care in the first links in the “Chain of Survival”: early 9-1-1 access/intervention and early (and effective) CPR.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264D01CF-41D8-D540-9497-9E9D2E3F72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21275" y="3141330"/>
            <a:ext cx="6610475" cy="2394886"/>
          </a:xfrm>
        </p:spPr>
        <p:txBody>
          <a:bodyPr tIns="228600">
            <a:spAutoFit/>
          </a:bodyPr>
          <a:lstStyle>
            <a:lvl1pPr marL="0" indent="0">
              <a:buFontTx/>
              <a:buNone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Find resources and a practical roadmap for how:</a:t>
            </a:r>
          </a:p>
          <a:p>
            <a:pPr lvl="1"/>
            <a:r>
              <a:rPr lang="en-US" dirty="0"/>
              <a:t>Any 9-1-1 agency can put telecommunicator CPR protocols and training into place.</a:t>
            </a:r>
          </a:p>
          <a:p>
            <a:pPr lvl="1"/>
            <a:r>
              <a:rPr lang="en-US" dirty="0"/>
              <a:t>Agencies providing EMS can implement High-Performance CPR.</a:t>
            </a:r>
          </a:p>
          <a:p>
            <a:pPr lvl="0"/>
            <a:r>
              <a:rPr lang="en-US" dirty="0"/>
              <a:t>Learn strategies and explore case studies for how 9-1-1 and EMS can collaborate, working together to strengthen the Chain of Survival.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1D90E56-BC19-A646-9EB4-E9123F2206EC}"/>
              </a:ext>
            </a:extLst>
          </p:cNvPr>
          <p:cNvCxnSpPr>
            <a:cxnSpLocks/>
          </p:cNvCxnSpPr>
          <p:nvPr userDrawn="1"/>
        </p:nvCxnSpPr>
        <p:spPr>
          <a:xfrm>
            <a:off x="5121037" y="3127907"/>
            <a:ext cx="6610714" cy="0"/>
          </a:xfrm>
          <a:prstGeom prst="line">
            <a:avLst/>
          </a:prstGeom>
          <a:ln w="508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4A1E004-9664-554C-B35E-7901767DA8CF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457200" y="802174"/>
            <a:ext cx="4188242" cy="5066441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77213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 (No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4E705BF-F2ED-5744-B645-B211A8178B2C}"/>
              </a:ext>
            </a:extLst>
          </p:cNvPr>
          <p:cNvSpPr/>
          <p:nvPr userDrawn="1"/>
        </p:nvSpPr>
        <p:spPr>
          <a:xfrm>
            <a:off x="0" y="6739128"/>
            <a:ext cx="12192000" cy="1188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0BAF535-72FA-F644-B8C9-4BFE2392C9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6803" y="2545974"/>
            <a:ext cx="6610873" cy="575222"/>
          </a:xfrm>
        </p:spPr>
        <p:txBody>
          <a:bodyPr bIns="118872" anchor="b" anchorCtr="0"/>
          <a:lstStyle>
            <a:lvl1pPr marL="0" indent="0">
              <a:buNone/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The CPR </a:t>
            </a:r>
            <a:r>
              <a:rPr lang="en-US" dirty="0" err="1"/>
              <a:t>LifeLinks</a:t>
            </a:r>
            <a:r>
              <a:rPr lang="en-US" dirty="0"/>
              <a:t> Implementation Toolkit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E87F806-5F88-5B48-8CDD-458F9ABEB2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802174"/>
            <a:ext cx="6610477" cy="173214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CPR </a:t>
            </a:r>
            <a:r>
              <a:rPr lang="en-US" dirty="0" err="1"/>
              <a:t>LifeLinks</a:t>
            </a:r>
            <a:r>
              <a:rPr lang="en-US" dirty="0"/>
              <a:t> is a national initiative that encourages local collaboration between 9-1-1 and EMS to improve out-of-hospital cardiac arrest survival rates by improving care in the first links in the “Chain of Survival”: early 9-1-1 access/intervention and early (and effective) CPR.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264D01CF-41D8-D540-9497-9E9D2E3F72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3141330"/>
            <a:ext cx="6610475" cy="2394886"/>
          </a:xfrm>
        </p:spPr>
        <p:txBody>
          <a:bodyPr tIns="228600">
            <a:spAutoFit/>
          </a:bodyPr>
          <a:lstStyle>
            <a:lvl1pPr marL="0" indent="0">
              <a:buFontTx/>
              <a:buNone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Find resources and a practical roadmap for how:</a:t>
            </a:r>
          </a:p>
          <a:p>
            <a:pPr lvl="1"/>
            <a:r>
              <a:rPr lang="en-US" dirty="0"/>
              <a:t>Any 9-1-1 agency can put telecommunicator CPR protocols and training into place.</a:t>
            </a:r>
          </a:p>
          <a:p>
            <a:pPr lvl="1"/>
            <a:r>
              <a:rPr lang="en-US" dirty="0"/>
              <a:t>Agencies providing EMS can implement High-Performance CPR.</a:t>
            </a:r>
          </a:p>
          <a:p>
            <a:pPr lvl="0"/>
            <a:r>
              <a:rPr lang="en-US" dirty="0"/>
              <a:t>Learn strategies and explore case studies for how 9-1-1 and EMS can collaborate, working together to strengthen the Chain of Survival.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1D90E56-BC19-A646-9EB4-E9123F2206EC}"/>
              </a:ext>
            </a:extLst>
          </p:cNvPr>
          <p:cNvCxnSpPr>
            <a:cxnSpLocks/>
          </p:cNvCxnSpPr>
          <p:nvPr userDrawn="1"/>
        </p:nvCxnSpPr>
        <p:spPr>
          <a:xfrm>
            <a:off x="456962" y="3127907"/>
            <a:ext cx="6610714" cy="0"/>
          </a:xfrm>
          <a:prstGeom prst="line">
            <a:avLst/>
          </a:prstGeom>
          <a:ln w="508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4A1E004-9664-554C-B35E-7901767DA8CF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7543510" y="802174"/>
            <a:ext cx="4188242" cy="5066441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60578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721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1524" y="6699954"/>
            <a:ext cx="6064266" cy="176523"/>
          </a:xfrm>
          <a:prstGeom prst="rect">
            <a:avLst/>
          </a:prstGeom>
          <a:solidFill>
            <a:srgbClr val="8F9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065790" y="6700440"/>
            <a:ext cx="6129385" cy="176514"/>
          </a:xfrm>
          <a:prstGeom prst="rect">
            <a:avLst/>
          </a:prstGeom>
          <a:solidFill>
            <a:srgbClr val="1D3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400" dirty="0">
              <a:solidFill>
                <a:prstClr val="white"/>
              </a:solidFill>
            </a:endParaRPr>
          </a:p>
        </p:txBody>
      </p:sp>
      <p:pic>
        <p:nvPicPr>
          <p:cNvPr id="2" name="Picture 1" descr="EMSFOCUSHeader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386" y="203200"/>
            <a:ext cx="2842514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86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837E4-92C3-4646-B46C-9EA5B5C5A79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592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6296770" cy="291477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Edit Master text styles</a:t>
            </a:r>
          </a:p>
          <a:p>
            <a:pPr marL="857250" lvl="1" indent="-400050">
              <a:buFont typeface="+mj-lt"/>
              <a:buAutoNum type="alphaLcPeriod"/>
            </a:pPr>
            <a:r>
              <a:rPr lang="en-US" dirty="0"/>
              <a:t>Second level</a:t>
            </a:r>
          </a:p>
          <a:p>
            <a:pPr marL="857250" marR="0" lvl="1" indent="-40005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alphaLcPeriod"/>
              <a:tabLst/>
              <a:defRPr/>
            </a:pPr>
            <a:r>
              <a:rPr lang="en-US" dirty="0"/>
              <a:t>Second level</a:t>
            </a:r>
          </a:p>
          <a:p>
            <a:pPr marL="1314450" lvl="2" indent="-400050">
              <a:buFont typeface="+mj-lt"/>
              <a:buAutoNum type="romanUcPeriod"/>
            </a:pPr>
            <a:r>
              <a:rPr lang="en-US" dirty="0"/>
              <a:t>Third level</a:t>
            </a:r>
          </a:p>
          <a:p>
            <a:pPr marL="1314450" marR="0" lvl="2" indent="-40005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romanUcPeriod"/>
              <a:tabLst/>
              <a:defRPr/>
            </a:pPr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778E5-83A9-C645-A1D6-77CD5AB1923A}" type="datetime1">
              <a:rPr lang="en-US" smtClean="0"/>
              <a:t>5/13/19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73311" y="6227064"/>
            <a:ext cx="5958441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err="1"/>
              <a:t>ems.gov</a:t>
            </a:r>
            <a:r>
              <a:rPr lang="en-US" dirty="0"/>
              <a:t>  |  911.gov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17352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08862-DDD9-AC48-8B61-06152FF2EB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39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70" r:id="rId4"/>
    <p:sldLayoutId id="2147483672" r:id="rId5"/>
    <p:sldLayoutId id="2147483671" r:id="rId6"/>
  </p:sldLayoutIdLst>
  <p:hf sldNum="0" hdr="0" ftr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80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857250" marR="0" indent="-400050" algn="l" defTabSz="914400" rtl="0" eaLnBrk="1" fontAlgn="auto" latinLnBrk="0" hangingPunct="1">
        <a:lnSpc>
          <a:spcPct val="120000"/>
        </a:lnSpc>
        <a:spcBef>
          <a:spcPts val="500"/>
        </a:spcBef>
        <a:spcAft>
          <a:spcPts val="0"/>
        </a:spcAft>
        <a:buClr>
          <a:schemeClr val="accent1"/>
        </a:buClr>
        <a:buSzPct val="80000"/>
        <a:buFont typeface="Courier New" panose="02070309020205020404" pitchFamily="49" charset="0"/>
        <a:buChar char="o"/>
        <a:tabLst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7300" marR="0" indent="-342900" algn="l" defTabSz="914400" rtl="0" eaLnBrk="1" fontAlgn="auto" latinLnBrk="0" hangingPunct="1">
        <a:lnSpc>
          <a:spcPct val="120000"/>
        </a:lnSpc>
        <a:spcBef>
          <a:spcPts val="500"/>
        </a:spcBef>
        <a:spcAft>
          <a:spcPts val="0"/>
        </a:spcAft>
        <a:buClr>
          <a:schemeClr val="accent1"/>
        </a:buClr>
        <a:buSzPct val="80000"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128" userDrawn="1">
          <p15:clr>
            <a:srgbClr val="F26B43"/>
          </p15:clr>
        </p15:guide>
        <p15:guide id="2" pos="288" userDrawn="1">
          <p15:clr>
            <a:srgbClr val="F26B43"/>
          </p15:clr>
        </p15:guide>
        <p15:guide id="3" pos="7392" userDrawn="1">
          <p15:clr>
            <a:srgbClr val="F26B43"/>
          </p15:clr>
        </p15:guide>
        <p15:guide id="4" orient="horz" pos="50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3FABE09-1D92-498E-9C2B-CD002C3D4C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5/13/19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47DED78-F7AE-4124-A967-81E33399DD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200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1204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B87F2-6620-0348-9922-5FF9D5700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89" y="379771"/>
            <a:ext cx="10102705" cy="626775"/>
          </a:xfrm>
        </p:spPr>
        <p:txBody>
          <a:bodyPr/>
          <a:lstStyle/>
          <a:p>
            <a:pPr algn="l"/>
            <a:r>
              <a:rPr lang="en-US" sz="4400" dirty="0" err="1"/>
              <a:t>Hp</a:t>
            </a:r>
            <a:r>
              <a:rPr lang="en-US" sz="4400" dirty="0"/>
              <a:t>-CPR working committee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2056E51-E99B-E240-A9FC-B73D52160AD3}"/>
              </a:ext>
            </a:extLst>
          </p:cNvPr>
          <p:cNvSpPr txBox="1">
            <a:spLocks/>
          </p:cNvSpPr>
          <p:nvPr/>
        </p:nvSpPr>
        <p:spPr>
          <a:xfrm>
            <a:off x="753979" y="1006546"/>
            <a:ext cx="11229474" cy="5522591"/>
          </a:xfrm>
          <a:prstGeom prst="rect">
            <a:avLst/>
          </a:prstGeom>
        </p:spPr>
        <p:txBody>
          <a:bodyPr vert="horz" wrap="square" lIns="91440" tIns="228600" rIns="91440" bIns="45720" numCol="2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Peter </a:t>
            </a:r>
            <a:r>
              <a:rPr lang="en-US" sz="2000" dirty="0" err="1"/>
              <a:t>Antevy</a:t>
            </a:r>
            <a:r>
              <a:rPr lang="en-US" sz="2000" dirty="0"/>
              <a:t>, MD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EMS Medical Director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Tom </a:t>
            </a:r>
            <a:r>
              <a:rPr lang="en-US" sz="2000" dirty="0" err="1"/>
              <a:t>Bouthillet</a:t>
            </a:r>
            <a:r>
              <a:rPr lang="en-US" sz="2000" dirty="0"/>
              <a:t>, NREMT-P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Battalion Chief of EMS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Teri Campbell, RN, BSN, CEM, CFRN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Illinois Heart Rescue Program Director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Louis Gonzales, MPH, CPHQ, LP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Clinical Quality &amp; Patient Safety Specialist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Mike </a:t>
            </a:r>
            <a:r>
              <a:rPr lang="en-US" sz="2000" dirty="0" err="1"/>
              <a:t>Hellbock</a:t>
            </a:r>
            <a:r>
              <a:rPr lang="en-US" sz="2000" dirty="0"/>
              <a:t>, MICP, NR-P, SEI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Director – Emergency Medical Trainers &amp; Consultants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Brian LaCroix, FACPE, NRE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President/EMS Chief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Mike Levy, MD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EMS Medical Director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Brent Myers, MD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President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Thomas Rea, MD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Medical Program Director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Kevin Seaman, MD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Medical Director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C7BD9E4-9C83-A548-8873-DE101810EB74}"/>
              </a:ext>
            </a:extLst>
          </p:cNvPr>
          <p:cNvSpPr txBox="1">
            <a:spLocks/>
          </p:cNvSpPr>
          <p:nvPr/>
        </p:nvSpPr>
        <p:spPr>
          <a:xfrm>
            <a:off x="6368716" y="4653269"/>
            <a:ext cx="2963092" cy="187586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228600" rIns="91440" bIns="45720" numCol="1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>
                <a:solidFill>
                  <a:srgbClr val="33DAFE"/>
                </a:solidFill>
              </a:rPr>
              <a:t>CPR </a:t>
            </a:r>
            <a:r>
              <a:rPr lang="en-US" sz="2000" b="1" dirty="0" err="1">
                <a:solidFill>
                  <a:srgbClr val="33DAFE"/>
                </a:solidFill>
              </a:rPr>
              <a:t>LifeLinks</a:t>
            </a:r>
            <a:r>
              <a:rPr lang="en-US" sz="2000" b="1" dirty="0">
                <a:solidFill>
                  <a:srgbClr val="33DAFE"/>
                </a:solidFill>
              </a:rPr>
              <a:t> Project Team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Ben </a:t>
            </a:r>
            <a:r>
              <a:rPr lang="en-US" sz="2000" dirty="0" err="1"/>
              <a:t>Bobrow</a:t>
            </a:r>
            <a:r>
              <a:rPr lang="en-US" sz="2000" dirty="0"/>
              <a:t>, MD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Micah Panczyk, MS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Dan </a:t>
            </a:r>
            <a:r>
              <a:rPr lang="en-US" sz="2000" dirty="0" err="1"/>
              <a:t>Spaite</a:t>
            </a:r>
            <a:r>
              <a:rPr lang="en-US" sz="2000" dirty="0"/>
              <a:t>, MD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55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A53D53-1DD2-574B-B6B6-A06CD0B12A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20878" y="2030672"/>
            <a:ext cx="6610873" cy="1021370"/>
          </a:xfrm>
        </p:spPr>
        <p:txBody>
          <a:bodyPr/>
          <a:lstStyle/>
          <a:p>
            <a:r>
              <a:rPr lang="en-US" b="1" dirty="0">
                <a:solidFill>
                  <a:srgbClr val="33DAFE"/>
                </a:solidFill>
                <a:ea typeface="Gill Sans MT" charset="0"/>
                <a:cs typeface="Gill Sans MT" charset="0"/>
              </a:rPr>
              <a:t>Examples of Telecommunicator-Assisted CPR Performance Metrics</a:t>
            </a:r>
            <a:r>
              <a:rPr lang="en-US" dirty="0"/>
              <a:t>: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F1D554-9A0D-3E4A-B82B-D17A3FDCD1F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21274" y="802174"/>
            <a:ext cx="6610477" cy="609398"/>
          </a:xfrm>
        </p:spPr>
        <p:txBody>
          <a:bodyPr/>
          <a:lstStyle/>
          <a:p>
            <a:r>
              <a:rPr lang="en-US" sz="3000" dirty="0">
                <a:latin typeface="+mj-lt"/>
              </a:rPr>
              <a:t>TRAINING/PROTOCOL/CQI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76E36EF-F0FE-BE46-AEA3-BA358F3C7C88}"/>
              </a:ext>
            </a:extLst>
          </p:cNvPr>
          <p:cNvSpPr txBox="1">
            <a:spLocks/>
          </p:cNvSpPr>
          <p:nvPr/>
        </p:nvSpPr>
        <p:spPr>
          <a:xfrm>
            <a:off x="4655760" y="3229612"/>
            <a:ext cx="6610477" cy="373967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None/>
              <a:tabLst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itchFamily="2" charset="2"/>
              <a:buChar char="ü"/>
            </a:pPr>
            <a:r>
              <a:rPr lang="en-US" sz="1900" dirty="0">
                <a:latin typeface="+mj-lt"/>
              </a:rPr>
              <a:t>Percentage of</a:t>
            </a:r>
            <a:r>
              <a:rPr lang="en-US" sz="190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 </a:t>
            </a:r>
            <a:r>
              <a:rPr lang="en-US" sz="1900" dirty="0">
                <a:latin typeface="+mj-lt"/>
                <a:ea typeface="Gill Sans MT" charset="0"/>
                <a:cs typeface="Gill Sans MT" charset="0"/>
              </a:rPr>
              <a:t>cardiac arrests recognized when dispatchers have a chance to assess patient consciousness and breathing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1900" dirty="0">
                <a:latin typeface="+mj-lt"/>
              </a:rPr>
              <a:t>Time </a:t>
            </a:r>
            <a:r>
              <a:rPr lang="en-US" sz="1900" dirty="0">
                <a:latin typeface="+mj-lt"/>
                <a:ea typeface="Gill Sans MT" charset="0"/>
                <a:cs typeface="Gill Sans MT" charset="0"/>
              </a:rPr>
              <a:t>from call receipt to recognition of cardiac arrest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1900" dirty="0">
                <a:latin typeface="+mj-lt"/>
              </a:rPr>
              <a:t>Percentage of</a:t>
            </a:r>
            <a:r>
              <a:rPr lang="en-US" sz="1900" dirty="0">
                <a:solidFill>
                  <a:prstClr val="black"/>
                </a:solidFill>
                <a:latin typeface="Gill Sans MT" charset="0"/>
                <a:ea typeface="Gill Sans MT" charset="0"/>
                <a:cs typeface="Gill Sans MT" charset="0"/>
              </a:rPr>
              <a:t> </a:t>
            </a:r>
            <a:r>
              <a:rPr lang="en-US" sz="1900" dirty="0">
                <a:latin typeface="+mj-lt"/>
                <a:ea typeface="Gill Sans MT" charset="0"/>
                <a:cs typeface="Gill Sans MT" charset="0"/>
              </a:rPr>
              <a:t>cases that receive chest compressions when dispatchers have a chance to assess patient status and CPR is not already in progress</a:t>
            </a:r>
            <a:endParaRPr lang="en-US" sz="1900" dirty="0">
              <a:latin typeface="+mj-lt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en-US" sz="1900" dirty="0">
                <a:latin typeface="+mj-lt"/>
              </a:rPr>
              <a:t>Time </a:t>
            </a:r>
            <a:r>
              <a:rPr lang="en-US" sz="1900" dirty="0">
                <a:latin typeface="+mj-lt"/>
                <a:ea typeface="Gill Sans MT" charset="0"/>
                <a:cs typeface="Gill Sans MT" charset="0"/>
              </a:rPr>
              <a:t>from call receipt to first chest compressions </a:t>
            </a:r>
            <a:r>
              <a:rPr lang="en-US" sz="1900" dirty="0">
                <a:latin typeface="+mj-lt"/>
              </a:rPr>
              <a:t>High-Performance CPR programs</a:t>
            </a:r>
          </a:p>
          <a:p>
            <a:endParaRPr lang="en-US" sz="1900" dirty="0">
              <a:latin typeface="+mj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8782D84-D2C9-DD46-A8AD-9A90AD720365}"/>
              </a:ext>
            </a:extLst>
          </p:cNvPr>
          <p:cNvSpPr txBox="1">
            <a:spLocks/>
          </p:cNvSpPr>
          <p:nvPr/>
        </p:nvSpPr>
        <p:spPr>
          <a:xfrm>
            <a:off x="171700" y="379771"/>
            <a:ext cx="4250671" cy="21615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>
                <a:solidFill>
                  <a:schemeClr val="bg1"/>
                </a:solidFill>
              </a:rPr>
              <a:t>TELECOMMUNICATOR</a:t>
            </a:r>
          </a:p>
          <a:p>
            <a:pPr algn="l"/>
            <a:r>
              <a:rPr lang="en-US" sz="3600" dirty="0">
                <a:solidFill>
                  <a:schemeClr val="bg1"/>
                </a:solidFill>
              </a:rPr>
              <a:t>CPR</a:t>
            </a:r>
          </a:p>
        </p:txBody>
      </p:sp>
    </p:spTree>
    <p:extLst>
      <p:ext uri="{BB962C8B-B14F-4D97-AF65-F5344CB8AC3E}">
        <p14:creationId xmlns:p14="http://schemas.microsoft.com/office/powerpoint/2010/main" val="1886768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B87F2-6620-0348-9922-5FF9D5700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721" y="347014"/>
            <a:ext cx="10102705" cy="626775"/>
          </a:xfrm>
        </p:spPr>
        <p:txBody>
          <a:bodyPr/>
          <a:lstStyle/>
          <a:p>
            <a:pPr algn="l"/>
            <a:r>
              <a:rPr lang="en-US" sz="4400" dirty="0"/>
              <a:t>WHAT’S INSIDE: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92093348-53C3-FB49-B7AB-53C5660C2115}"/>
              </a:ext>
            </a:extLst>
          </p:cNvPr>
          <p:cNvSpPr txBox="1">
            <a:spLocks/>
          </p:cNvSpPr>
          <p:nvPr/>
        </p:nvSpPr>
        <p:spPr>
          <a:xfrm>
            <a:off x="796254" y="2329740"/>
            <a:ext cx="4419213" cy="37493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857250" marR="0" indent="-40005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Char char="o"/>
              <a:tabLst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7300" marR="0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+mj-lt"/>
              </a:rPr>
              <a:t>PART 1: Telecommunicator CPR (T-CPR)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1: Overview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2: The Commitment to Act: Challenges and Perspectives 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3: AHA T-CPR Program and Performance Recommendations 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4: Protocols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5: Telecommunicator Training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6: Achieving a T-CPR Culture of Excellence</a:t>
            </a:r>
            <a:endParaRPr lang="en-US" sz="2000" b="1" dirty="0"/>
          </a:p>
          <a:p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44CA1D-BEFD-3A4E-8025-A6BF632F8941}"/>
              </a:ext>
            </a:extLst>
          </p:cNvPr>
          <p:cNvSpPr txBox="1"/>
          <p:nvPr/>
        </p:nvSpPr>
        <p:spPr>
          <a:xfrm>
            <a:off x="796254" y="1354667"/>
            <a:ext cx="6226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Two “Linked” Training Chapters</a:t>
            </a:r>
          </a:p>
          <a:p>
            <a:endParaRPr lang="en-US" sz="3600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B61EE9B5-F643-0745-AEFF-CA5BCC42B5FA}"/>
              </a:ext>
            </a:extLst>
          </p:cNvPr>
          <p:cNvSpPr txBox="1">
            <a:spLocks/>
          </p:cNvSpPr>
          <p:nvPr/>
        </p:nvSpPr>
        <p:spPr>
          <a:xfrm>
            <a:off x="6868826" y="2329739"/>
            <a:ext cx="4419213" cy="37493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857250" marR="0" indent="-40005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Char char="o"/>
              <a:tabLst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7300" marR="0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+mj-lt"/>
              </a:rPr>
              <a:t>PART 2: High-Performance CPR (HP-CPR)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1: Overview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2: The Commitment to Act: Challenges and Perspectives 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3: Performance Recommendations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4: Common CPR Quality Issues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5: Training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</a:pPr>
            <a:r>
              <a:rPr lang="en-US" sz="2000" dirty="0"/>
              <a:t>Section 6: Achieving a HP-CPR Culture of Excellence</a:t>
            </a:r>
            <a:endParaRPr lang="en-US" sz="2000" b="1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5996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B87F2-6620-0348-9922-5FF9D5700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89" y="379771"/>
            <a:ext cx="10102705" cy="626775"/>
          </a:xfrm>
        </p:spPr>
        <p:txBody>
          <a:bodyPr/>
          <a:lstStyle/>
          <a:p>
            <a:pPr algn="l"/>
            <a:r>
              <a:rPr lang="en-US" sz="4400" dirty="0"/>
              <a:t>Chain of survival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52E556-F6BF-3D4C-BF04-69641062F009}"/>
              </a:ext>
            </a:extLst>
          </p:cNvPr>
          <p:cNvSpPr/>
          <p:nvPr/>
        </p:nvSpPr>
        <p:spPr>
          <a:xfrm>
            <a:off x="594622" y="5882297"/>
            <a:ext cx="11307337" cy="595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The Chain of Survival is an integrated system of OHCA care </a:t>
            </a:r>
            <a:endParaRPr lang="en-US" sz="32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BA26F4-AA6C-4147-A145-EE46FC9DB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066800"/>
            <a:ext cx="92964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903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F1D554-9A0D-3E4A-B82B-D17A3FDCD1F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21274" y="802174"/>
            <a:ext cx="6610477" cy="2293833"/>
          </a:xfrm>
        </p:spPr>
        <p:txBody>
          <a:bodyPr/>
          <a:lstStyle/>
          <a:p>
            <a:r>
              <a:rPr lang="en-US" sz="2000" dirty="0"/>
              <a:t>Achieving a Culture of Excellence for Telecommunicator CPR: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Build bridges between stakeholders across the Chain of Survival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Recommend elements of T-CPR CQI/QA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Fulfilling additional steps PSAPs can take toward a culture of excellence 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A861B1F-E63D-EC4F-8BC5-9F814D99AFF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21274" y="3141331"/>
            <a:ext cx="6610475" cy="2939138"/>
          </a:xfrm>
        </p:spPr>
        <p:txBody>
          <a:bodyPr/>
          <a:lstStyle/>
          <a:p>
            <a:r>
              <a:rPr lang="en-US" sz="2000" dirty="0"/>
              <a:t>Achieving a Culture of Excellence for High-Performance CPR:</a:t>
            </a:r>
          </a:p>
          <a:p>
            <a:pPr marL="800100" lvl="1" indent="-342900"/>
            <a:r>
              <a:rPr lang="en-US" sz="1800" dirty="0"/>
              <a:t>Build bridges between stakeholders across the Chain of Survival</a:t>
            </a:r>
          </a:p>
          <a:p>
            <a:pPr marL="800100" lvl="1" indent="-342900"/>
            <a:r>
              <a:rPr lang="en-US" sz="1800" dirty="0"/>
              <a:t>Recommend elements of EMS CQI/QA</a:t>
            </a:r>
          </a:p>
          <a:p>
            <a:pPr marL="800100" lvl="1" indent="-342900"/>
            <a:r>
              <a:rPr lang="en-US" sz="1800" dirty="0"/>
              <a:t>Fulfilling additional steps EMS agencies can take toward a culture of excellence 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9341FA9-A2FF-854E-8171-21D0D179002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00103" y="465404"/>
            <a:ext cx="3765496" cy="5775555"/>
          </a:xfrm>
        </p:spPr>
        <p:txBody>
          <a:bodyPr/>
          <a:lstStyle/>
          <a:p>
            <a:r>
              <a:rPr lang="en-US" sz="3200" b="1" u="sng" dirty="0">
                <a:latin typeface="+mj-lt"/>
              </a:rPr>
              <a:t>Culture of Excellence</a:t>
            </a:r>
            <a:r>
              <a:rPr lang="en-US" sz="3200" b="1" dirty="0">
                <a:latin typeface="+mj-lt"/>
              </a:rPr>
              <a:t>: </a:t>
            </a:r>
            <a:br>
              <a:rPr lang="en-US" sz="3200" b="1" dirty="0">
                <a:latin typeface="+mj-lt"/>
              </a:rPr>
            </a:br>
            <a:r>
              <a:rPr lang="en-US" sz="2800" b="1" dirty="0">
                <a:latin typeface="+mj-lt"/>
              </a:rPr>
              <a:t>An environment which requires a shared organizational vision by both 911 and EMS leaders </a:t>
            </a:r>
          </a:p>
          <a:p>
            <a:endParaRPr lang="en-US" sz="2800" b="1" dirty="0">
              <a:latin typeface="+mj-lt"/>
            </a:endParaRPr>
          </a:p>
          <a:p>
            <a:r>
              <a:rPr lang="en-US" sz="3200" b="1" u="sng" dirty="0">
                <a:latin typeface="+mj-lt"/>
              </a:rPr>
              <a:t>Leadership</a:t>
            </a:r>
            <a:r>
              <a:rPr lang="en-US" sz="3200" b="1" dirty="0">
                <a:latin typeface="+mj-lt"/>
              </a:rPr>
              <a:t>:  Need  to identify and empower EMS/911 leaders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121DAC-B492-C546-9391-63AB67495EBD}"/>
              </a:ext>
            </a:extLst>
          </p:cNvPr>
          <p:cNvSpPr txBox="1"/>
          <p:nvPr/>
        </p:nvSpPr>
        <p:spPr>
          <a:xfrm>
            <a:off x="7556500" y="6184900"/>
            <a:ext cx="4330700" cy="495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628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43ABD1-238B-6E4A-BB83-56078FAF9D4E}"/>
              </a:ext>
            </a:extLst>
          </p:cNvPr>
          <p:cNvSpPr/>
          <p:nvPr/>
        </p:nvSpPr>
        <p:spPr>
          <a:xfrm>
            <a:off x="658368" y="1320800"/>
            <a:ext cx="4382265" cy="464586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7003795-BCBF-8240-AD91-07E21896F2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8612" y="1530356"/>
            <a:ext cx="4382265" cy="968560"/>
          </a:xfrm>
        </p:spPr>
        <p:txBody>
          <a:bodyPr/>
          <a:lstStyle/>
          <a:p>
            <a:r>
              <a:rPr lang="en-US" sz="2400" b="1" dirty="0">
                <a:solidFill>
                  <a:schemeClr val="bg1"/>
                </a:solidFill>
              </a:rPr>
              <a:t>A THREE-STEP PROCESS WHERE TELECOMMUNICATORS: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C73B9850-E985-7C4A-8C1F-13013B5C3C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74872" y="2405892"/>
            <a:ext cx="6610873" cy="579839"/>
          </a:xfrm>
        </p:spPr>
        <p:txBody>
          <a:bodyPr/>
          <a:lstStyle/>
          <a:p>
            <a:r>
              <a:rPr lang="en-US" dirty="0"/>
              <a:t>2017 American Heart Association Recommendations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63196599-62ED-994C-9E90-2B68C99BAF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4391" y="2985731"/>
            <a:ext cx="7191833" cy="409176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Percentage of total OHCA Cases Correctly Identified by Telecommunicators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Percentage of Recognizable OHCA Cases Correctly Identified by Telecommunicators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Percentage of Telecommunicator-Recognized OHCA Receiving T-CPR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Median Time Interval Between 9-1-1 Call and OHCA Recommendation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Median Time Interval Between 9-1-1 Call and First Telecommunicator-Directed Compression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E3CD2E6-1836-EA48-87E2-0345117223CC}"/>
              </a:ext>
            </a:extLst>
          </p:cNvPr>
          <p:cNvSpPr txBox="1">
            <a:spLocks/>
          </p:cNvSpPr>
          <p:nvPr/>
        </p:nvSpPr>
        <p:spPr>
          <a:xfrm>
            <a:off x="658368" y="2588574"/>
            <a:ext cx="4382266" cy="288508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None/>
              <a:tabLst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bg1"/>
              </a:buClr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Work together with 9-1-1 callers to identify potential OHCA patients</a:t>
            </a:r>
          </a:p>
          <a:p>
            <a:pPr marL="342900" indent="-342900">
              <a:buClr>
                <a:schemeClr val="bg1"/>
              </a:buClr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Provide callers with pre-arrival CPR instructions</a:t>
            </a:r>
          </a:p>
          <a:p>
            <a:pPr marL="342900" indent="-342900">
              <a:buClr>
                <a:schemeClr val="bg1"/>
              </a:buClr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Coach callers to perform continuous CPR until EMS assumes care</a:t>
            </a:r>
          </a:p>
          <a:p>
            <a:endParaRPr lang="en-US" sz="240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6B452FB-7E0C-D44C-A9EB-09C80D8A4DAC}"/>
              </a:ext>
            </a:extLst>
          </p:cNvPr>
          <p:cNvSpPr txBox="1">
            <a:spLocks/>
          </p:cNvSpPr>
          <p:nvPr/>
        </p:nvSpPr>
        <p:spPr>
          <a:xfrm>
            <a:off x="396289" y="379771"/>
            <a:ext cx="10102705" cy="6267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TELECOMMUNICATOR CPR DEFINED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2010FD-5793-184C-BB85-C70677BFECC8}"/>
              </a:ext>
            </a:extLst>
          </p:cNvPr>
          <p:cNvSpPr txBox="1"/>
          <p:nvPr/>
        </p:nvSpPr>
        <p:spPr>
          <a:xfrm>
            <a:off x="7556500" y="6184900"/>
            <a:ext cx="4330700" cy="495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08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04351ED-3CA2-AB46-94C1-52DCDE90B2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795308"/>
              </p:ext>
            </p:extLst>
          </p:nvPr>
        </p:nvGraphicFramePr>
        <p:xfrm>
          <a:off x="1337732" y="1295399"/>
          <a:ext cx="9279468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39734">
                  <a:extLst>
                    <a:ext uri="{9D8B030D-6E8A-4147-A177-3AD203B41FA5}">
                      <a16:colId xmlns:a16="http://schemas.microsoft.com/office/drawing/2014/main" val="1545678520"/>
                    </a:ext>
                  </a:extLst>
                </a:gridCol>
                <a:gridCol w="4639734">
                  <a:extLst>
                    <a:ext uri="{9D8B030D-6E8A-4147-A177-3AD203B41FA5}">
                      <a16:colId xmlns:a16="http://schemas.microsoft.com/office/drawing/2014/main" val="39646428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Challenge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Solution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485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/>
                        <a:t>Challenge #1: </a:t>
                      </a:r>
                      <a:r>
                        <a:rPr lang="en-US" sz="2000" i="0" dirty="0"/>
                        <a:t>Staffing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OHCA calls represent only 1-2 percent of all 9-1-1 calls making a small impact on operations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6194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/>
                        <a:t>Challenge #2: </a:t>
                      </a:r>
                      <a:r>
                        <a:rPr lang="en-US" sz="2000" i="0" dirty="0"/>
                        <a:t>Lack of Medical Direction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9-1-1 collaboration with local EMS agencies may provide a useful model to consider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286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/>
                        <a:t>Challenge #3: </a:t>
                      </a:r>
                      <a:r>
                        <a:rPr lang="en-US" sz="2000" i="0" dirty="0"/>
                        <a:t>Perceived Liability Concerns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Protection laws already exist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2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/>
                        <a:t>Challenge #4: </a:t>
                      </a:r>
                      <a:r>
                        <a:rPr lang="en-US" sz="2000" i="0" dirty="0"/>
                        <a:t>Budget Constraints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9-1-1 surcharge funds can be used to cover expenses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887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/>
                        <a:t>Challenge #5: </a:t>
                      </a:r>
                      <a:r>
                        <a:rPr lang="en-US" sz="2000" i="0" dirty="0"/>
                        <a:t>Perceived Scope of Practice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CPR is generally considered first aid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1973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/>
                        <a:t>Challenge #6: </a:t>
                      </a:r>
                      <a:r>
                        <a:rPr lang="en-US" sz="2000" i="0" dirty="0"/>
                        <a:t>Data Sharing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HIPAA does not prevent hospitals from sharing patient outcomes with 9-1-1 and 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79447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F837598-097D-3145-9F14-80255580C0F4}"/>
              </a:ext>
            </a:extLst>
          </p:cNvPr>
          <p:cNvSpPr txBox="1">
            <a:spLocks/>
          </p:cNvSpPr>
          <p:nvPr/>
        </p:nvSpPr>
        <p:spPr>
          <a:xfrm>
            <a:off x="396289" y="379771"/>
            <a:ext cx="11795711" cy="626775"/>
          </a:xfrm>
          <a:prstGeom prst="rect">
            <a:avLst/>
          </a:prstGeom>
        </p:spPr>
        <p:txBody>
          <a:bodyPr wrap="square" bIns="0" anchor="b">
            <a:sp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b="0" i="0" u="none" strike="noStrike" kern="1200" cap="all" spc="0" baseline="0">
                <a:solidFill>
                  <a:schemeClr val="accent1"/>
                </a:solidFill>
                <a:effectLst/>
                <a:uFill>
                  <a:solidFill>
                    <a:schemeClr val="accent2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/>
              <a:t>T-</a:t>
            </a:r>
            <a:r>
              <a:rPr lang="en-US" sz="4400" dirty="0" err="1"/>
              <a:t>cpr</a:t>
            </a:r>
            <a:r>
              <a:rPr lang="en-US" sz="4400" dirty="0"/>
              <a:t>: challenges, perspectives &amp; Solutions</a:t>
            </a:r>
          </a:p>
        </p:txBody>
      </p:sp>
    </p:spTree>
    <p:extLst>
      <p:ext uri="{BB962C8B-B14F-4D97-AF65-F5344CB8AC3E}">
        <p14:creationId xmlns:p14="http://schemas.microsoft.com/office/powerpoint/2010/main" val="35718307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B87F2-6620-0348-9922-5FF9D5700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89" y="379771"/>
            <a:ext cx="10102705" cy="626775"/>
          </a:xfrm>
        </p:spPr>
        <p:txBody>
          <a:bodyPr/>
          <a:lstStyle/>
          <a:p>
            <a:pPr algn="l"/>
            <a:r>
              <a:rPr lang="en-US" sz="4400" dirty="0"/>
              <a:t>Protocols: T-CPR instructions</a:t>
            </a: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97A3B76C-AE3E-F74B-AFC7-2835463F94C7}"/>
              </a:ext>
            </a:extLst>
          </p:cNvPr>
          <p:cNvSpPr>
            <a:spLocks/>
          </p:cNvSpPr>
          <p:nvPr/>
        </p:nvSpPr>
        <p:spPr bwMode="auto">
          <a:xfrm>
            <a:off x="1831521" y="2910796"/>
            <a:ext cx="8648700" cy="2484437"/>
          </a:xfrm>
          <a:custGeom>
            <a:avLst/>
            <a:gdLst/>
            <a:ahLst/>
            <a:cxnLst>
              <a:cxn ang="0">
                <a:pos x="5448" y="783"/>
              </a:cxn>
              <a:cxn ang="0">
                <a:pos x="4870" y="0"/>
              </a:cxn>
              <a:cxn ang="0">
                <a:pos x="4870" y="245"/>
              </a:cxn>
              <a:cxn ang="0">
                <a:pos x="0" y="245"/>
              </a:cxn>
              <a:cxn ang="0">
                <a:pos x="0" y="1321"/>
              </a:cxn>
              <a:cxn ang="0">
                <a:pos x="4870" y="1321"/>
              </a:cxn>
              <a:cxn ang="0">
                <a:pos x="4870" y="1565"/>
              </a:cxn>
              <a:cxn ang="0">
                <a:pos x="5448" y="783"/>
              </a:cxn>
            </a:cxnLst>
            <a:rect l="0" t="0" r="r" b="b"/>
            <a:pathLst>
              <a:path w="5448" h="1565">
                <a:moveTo>
                  <a:pt x="5448" y="783"/>
                </a:moveTo>
                <a:lnTo>
                  <a:pt x="4870" y="0"/>
                </a:lnTo>
                <a:lnTo>
                  <a:pt x="4870" y="245"/>
                </a:lnTo>
                <a:lnTo>
                  <a:pt x="0" y="245"/>
                </a:lnTo>
                <a:lnTo>
                  <a:pt x="0" y="1321"/>
                </a:lnTo>
                <a:lnTo>
                  <a:pt x="4870" y="1321"/>
                </a:lnTo>
                <a:lnTo>
                  <a:pt x="4870" y="1565"/>
                </a:lnTo>
                <a:lnTo>
                  <a:pt x="5448" y="783"/>
                </a:lnTo>
                <a:close/>
              </a:path>
            </a:pathLst>
          </a:custGeom>
          <a:solidFill>
            <a:srgbClr val="777777"/>
          </a:solidFill>
          <a:ln w="952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25400" dir="5400000" algn="ctr" rotWithShape="0">
              <a:schemeClr val="tx2">
                <a:alpha val="27000"/>
              </a:schemeClr>
            </a:outerShdw>
          </a:effectLst>
        </p:spPr>
        <p:txBody>
          <a:bodyPr lIns="82124" tIns="41061" rIns="82124" bIns="41061" anchor="ctr"/>
          <a:lstStyle/>
          <a:p>
            <a:pPr algn="ctr" defTabSz="814388">
              <a:lnSpc>
                <a:spcPct val="90000"/>
              </a:lnSpc>
              <a:defRPr/>
            </a:pPr>
            <a:endParaRPr lang="en-US" dirty="0">
              <a:latin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D34B3B1A-731A-0C40-82A4-91E8051903F7}"/>
              </a:ext>
            </a:extLst>
          </p:cNvPr>
          <p:cNvSpPr>
            <a:spLocks/>
          </p:cNvSpPr>
          <p:nvPr/>
        </p:nvSpPr>
        <p:spPr bwMode="auto">
          <a:xfrm>
            <a:off x="6405109" y="2910796"/>
            <a:ext cx="2728912" cy="2484437"/>
          </a:xfrm>
          <a:custGeom>
            <a:avLst/>
            <a:gdLst>
              <a:gd name="T0" fmla="*/ 467 w 732"/>
              <a:gd name="T1" fmla="*/ 0 h 666"/>
              <a:gd name="T2" fmla="*/ 0 w 732"/>
              <a:gd name="T3" fmla="*/ 0 h 666"/>
              <a:gd name="T4" fmla="*/ 92 w 732"/>
              <a:gd name="T5" fmla="*/ 78 h 666"/>
              <a:gd name="T6" fmla="*/ 173 w 732"/>
              <a:gd name="T7" fmla="*/ 333 h 666"/>
              <a:gd name="T8" fmla="*/ 92 w 732"/>
              <a:gd name="T9" fmla="*/ 588 h 666"/>
              <a:gd name="T10" fmla="*/ 0 w 732"/>
              <a:gd name="T11" fmla="*/ 666 h 666"/>
              <a:gd name="T12" fmla="*/ 467 w 732"/>
              <a:gd name="T13" fmla="*/ 666 h 666"/>
              <a:gd name="T14" fmla="*/ 732 w 732"/>
              <a:gd name="T15" fmla="*/ 333 h 666"/>
              <a:gd name="T16" fmla="*/ 467 w 732"/>
              <a:gd name="T17" fmla="*/ 0 h 6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2" h="666">
                <a:moveTo>
                  <a:pt x="467" y="0"/>
                </a:moveTo>
                <a:cubicBezTo>
                  <a:pt x="0" y="0"/>
                  <a:pt x="0" y="0"/>
                  <a:pt x="0" y="0"/>
                </a:cubicBezTo>
                <a:cubicBezTo>
                  <a:pt x="34" y="18"/>
                  <a:pt x="65" y="45"/>
                  <a:pt x="92" y="78"/>
                </a:cubicBezTo>
                <a:cubicBezTo>
                  <a:pt x="144" y="146"/>
                  <a:pt x="173" y="236"/>
                  <a:pt x="173" y="333"/>
                </a:cubicBezTo>
                <a:cubicBezTo>
                  <a:pt x="173" y="430"/>
                  <a:pt x="144" y="521"/>
                  <a:pt x="92" y="588"/>
                </a:cubicBezTo>
                <a:cubicBezTo>
                  <a:pt x="65" y="622"/>
                  <a:pt x="34" y="648"/>
                  <a:pt x="0" y="666"/>
                </a:cubicBezTo>
                <a:cubicBezTo>
                  <a:pt x="467" y="666"/>
                  <a:pt x="467" y="666"/>
                  <a:pt x="467" y="666"/>
                </a:cubicBezTo>
                <a:cubicBezTo>
                  <a:pt x="620" y="666"/>
                  <a:pt x="732" y="517"/>
                  <a:pt x="732" y="333"/>
                </a:cubicBezTo>
                <a:cubicBezTo>
                  <a:pt x="732" y="149"/>
                  <a:pt x="620" y="0"/>
                  <a:pt x="46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692724A0-0E3F-AE49-883B-B759E4568B4A}"/>
              </a:ext>
            </a:extLst>
          </p:cNvPr>
          <p:cNvSpPr>
            <a:spLocks/>
          </p:cNvSpPr>
          <p:nvPr/>
        </p:nvSpPr>
        <p:spPr bwMode="auto">
          <a:xfrm>
            <a:off x="1953759" y="2910796"/>
            <a:ext cx="2728912" cy="2484437"/>
          </a:xfrm>
          <a:custGeom>
            <a:avLst/>
            <a:gdLst>
              <a:gd name="T0" fmla="*/ 468 w 732"/>
              <a:gd name="T1" fmla="*/ 0 h 666"/>
              <a:gd name="T2" fmla="*/ 0 w 732"/>
              <a:gd name="T3" fmla="*/ 0 h 666"/>
              <a:gd name="T4" fmla="*/ 92 w 732"/>
              <a:gd name="T5" fmla="*/ 78 h 666"/>
              <a:gd name="T6" fmla="*/ 173 w 732"/>
              <a:gd name="T7" fmla="*/ 333 h 666"/>
              <a:gd name="T8" fmla="*/ 92 w 732"/>
              <a:gd name="T9" fmla="*/ 588 h 666"/>
              <a:gd name="T10" fmla="*/ 0 w 732"/>
              <a:gd name="T11" fmla="*/ 666 h 666"/>
              <a:gd name="T12" fmla="*/ 468 w 732"/>
              <a:gd name="T13" fmla="*/ 666 h 666"/>
              <a:gd name="T14" fmla="*/ 732 w 732"/>
              <a:gd name="T15" fmla="*/ 333 h 666"/>
              <a:gd name="T16" fmla="*/ 468 w 732"/>
              <a:gd name="T17" fmla="*/ 0 h 6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2" h="666">
                <a:moveTo>
                  <a:pt x="468" y="0"/>
                </a:moveTo>
                <a:cubicBezTo>
                  <a:pt x="0" y="0"/>
                  <a:pt x="0" y="0"/>
                  <a:pt x="0" y="0"/>
                </a:cubicBezTo>
                <a:cubicBezTo>
                  <a:pt x="34" y="18"/>
                  <a:pt x="66" y="45"/>
                  <a:pt x="92" y="78"/>
                </a:cubicBezTo>
                <a:cubicBezTo>
                  <a:pt x="144" y="146"/>
                  <a:pt x="173" y="236"/>
                  <a:pt x="173" y="333"/>
                </a:cubicBezTo>
                <a:cubicBezTo>
                  <a:pt x="173" y="430"/>
                  <a:pt x="144" y="521"/>
                  <a:pt x="92" y="588"/>
                </a:cubicBezTo>
                <a:cubicBezTo>
                  <a:pt x="66" y="622"/>
                  <a:pt x="34" y="648"/>
                  <a:pt x="0" y="666"/>
                </a:cubicBezTo>
                <a:cubicBezTo>
                  <a:pt x="468" y="666"/>
                  <a:pt x="468" y="666"/>
                  <a:pt x="468" y="666"/>
                </a:cubicBezTo>
                <a:cubicBezTo>
                  <a:pt x="620" y="666"/>
                  <a:pt x="732" y="517"/>
                  <a:pt x="732" y="333"/>
                </a:cubicBezTo>
                <a:cubicBezTo>
                  <a:pt x="732" y="149"/>
                  <a:pt x="620" y="0"/>
                  <a:pt x="468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lIns="82124" tIns="41061" rIns="82124" bIns="41061" anchor="ctr"/>
          <a:lstStyle/>
          <a:p>
            <a:endParaRPr lang="en-US" dirty="0"/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CE608A56-1D5F-C64A-8068-DFFF22B068FA}"/>
              </a:ext>
            </a:extLst>
          </p:cNvPr>
          <p:cNvSpPr>
            <a:spLocks/>
          </p:cNvSpPr>
          <p:nvPr/>
        </p:nvSpPr>
        <p:spPr bwMode="auto">
          <a:xfrm>
            <a:off x="4179434" y="2910796"/>
            <a:ext cx="2728912" cy="2484437"/>
          </a:xfrm>
          <a:custGeom>
            <a:avLst/>
            <a:gdLst>
              <a:gd name="T0" fmla="*/ 467 w 732"/>
              <a:gd name="T1" fmla="*/ 0 h 666"/>
              <a:gd name="T2" fmla="*/ 0 w 732"/>
              <a:gd name="T3" fmla="*/ 0 h 666"/>
              <a:gd name="T4" fmla="*/ 92 w 732"/>
              <a:gd name="T5" fmla="*/ 78 h 666"/>
              <a:gd name="T6" fmla="*/ 173 w 732"/>
              <a:gd name="T7" fmla="*/ 333 h 666"/>
              <a:gd name="T8" fmla="*/ 92 w 732"/>
              <a:gd name="T9" fmla="*/ 588 h 666"/>
              <a:gd name="T10" fmla="*/ 0 w 732"/>
              <a:gd name="T11" fmla="*/ 666 h 666"/>
              <a:gd name="T12" fmla="*/ 467 w 732"/>
              <a:gd name="T13" fmla="*/ 666 h 666"/>
              <a:gd name="T14" fmla="*/ 732 w 732"/>
              <a:gd name="T15" fmla="*/ 333 h 666"/>
              <a:gd name="T16" fmla="*/ 467 w 732"/>
              <a:gd name="T17" fmla="*/ 0 h 6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2" h="666">
                <a:moveTo>
                  <a:pt x="467" y="0"/>
                </a:moveTo>
                <a:cubicBezTo>
                  <a:pt x="0" y="0"/>
                  <a:pt x="0" y="0"/>
                  <a:pt x="0" y="0"/>
                </a:cubicBezTo>
                <a:cubicBezTo>
                  <a:pt x="34" y="18"/>
                  <a:pt x="66" y="45"/>
                  <a:pt x="92" y="78"/>
                </a:cubicBezTo>
                <a:cubicBezTo>
                  <a:pt x="144" y="146"/>
                  <a:pt x="173" y="236"/>
                  <a:pt x="173" y="333"/>
                </a:cubicBezTo>
                <a:cubicBezTo>
                  <a:pt x="173" y="430"/>
                  <a:pt x="144" y="521"/>
                  <a:pt x="92" y="588"/>
                </a:cubicBezTo>
                <a:cubicBezTo>
                  <a:pt x="66" y="622"/>
                  <a:pt x="34" y="648"/>
                  <a:pt x="0" y="666"/>
                </a:cubicBezTo>
                <a:cubicBezTo>
                  <a:pt x="467" y="666"/>
                  <a:pt x="467" y="666"/>
                  <a:pt x="467" y="666"/>
                </a:cubicBezTo>
                <a:cubicBezTo>
                  <a:pt x="620" y="666"/>
                  <a:pt x="732" y="517"/>
                  <a:pt x="732" y="333"/>
                </a:cubicBezTo>
                <a:cubicBezTo>
                  <a:pt x="732" y="149"/>
                  <a:pt x="620" y="0"/>
                  <a:pt x="46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lIns="82124" tIns="41061" rIns="82124" bIns="41061" anchor="ctr"/>
          <a:lstStyle/>
          <a:p>
            <a:endParaRPr lang="en-US"/>
          </a:p>
        </p:txBody>
      </p:sp>
      <p:sp>
        <p:nvSpPr>
          <p:cNvPr id="9" name="Oval 27">
            <a:extLst>
              <a:ext uri="{FF2B5EF4-FFF2-40B4-BE49-F238E27FC236}">
                <a16:creationId xmlns:a16="http://schemas.microsoft.com/office/drawing/2014/main" id="{4097F006-130E-3844-AAA1-A72D651F3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8271" y="3823305"/>
            <a:ext cx="2286000" cy="461963"/>
          </a:xfrm>
          <a:prstGeom prst="rect">
            <a:avLst/>
          </a:prstGeom>
          <a:noFill/>
          <a:ln>
            <a:noFill/>
          </a:ln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2"/>
                </a:solidFill>
                <a:latin typeface="+mj-lt"/>
                <a:cs typeface="Arial"/>
              </a:rPr>
              <a:t>Identification</a:t>
            </a:r>
          </a:p>
        </p:txBody>
      </p:sp>
      <p:sp>
        <p:nvSpPr>
          <p:cNvPr id="10" name="Oval 27">
            <a:extLst>
              <a:ext uri="{FF2B5EF4-FFF2-40B4-BE49-F238E27FC236}">
                <a16:creationId xmlns:a16="http://schemas.microsoft.com/office/drawing/2014/main" id="{0CCA841C-7FEE-A04E-9AB6-D86120EDF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0609" y="3823305"/>
            <a:ext cx="2286000" cy="461963"/>
          </a:xfrm>
          <a:prstGeom prst="rect">
            <a:avLst/>
          </a:prstGeom>
          <a:noFill/>
          <a:ln>
            <a:noFill/>
          </a:ln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2"/>
                </a:solidFill>
                <a:latin typeface="+mj-lt"/>
                <a:cs typeface="Arial"/>
              </a:rPr>
              <a:t>CPR Instructions</a:t>
            </a:r>
          </a:p>
        </p:txBody>
      </p:sp>
      <p:sp>
        <p:nvSpPr>
          <p:cNvPr id="11" name="Oval 27">
            <a:extLst>
              <a:ext uri="{FF2B5EF4-FFF2-40B4-BE49-F238E27FC236}">
                <a16:creationId xmlns:a16="http://schemas.microsoft.com/office/drawing/2014/main" id="{7AFA1764-EA61-B740-AEAB-9E7E4F548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4547" y="3810891"/>
            <a:ext cx="2286000" cy="461963"/>
          </a:xfrm>
          <a:prstGeom prst="rect">
            <a:avLst/>
          </a:prstGeom>
          <a:noFill/>
          <a:ln>
            <a:noFill/>
          </a:ln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2"/>
                </a:solidFill>
                <a:latin typeface="+mj-lt"/>
                <a:cs typeface="Arial"/>
              </a:rPr>
              <a:t>CPR Coaching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84D435-668E-854A-8C93-7C7B24D42079}"/>
              </a:ext>
            </a:extLst>
          </p:cNvPr>
          <p:cNvSpPr txBox="1"/>
          <p:nvPr/>
        </p:nvSpPr>
        <p:spPr>
          <a:xfrm>
            <a:off x="2070228" y="2430043"/>
            <a:ext cx="1959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Stage 1</a:t>
            </a:r>
            <a:endParaRPr lang="en-US" sz="3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7FC1DC-A443-EF41-A98D-3C920F2DBA07}"/>
              </a:ext>
            </a:extLst>
          </p:cNvPr>
          <p:cNvSpPr txBox="1"/>
          <p:nvPr/>
        </p:nvSpPr>
        <p:spPr>
          <a:xfrm>
            <a:off x="4276336" y="2420952"/>
            <a:ext cx="1959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Stage 2</a:t>
            </a:r>
            <a:endParaRPr lang="en-US" sz="3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8D95A5-8580-6145-8FF0-118B4EC0AAE6}"/>
              </a:ext>
            </a:extLst>
          </p:cNvPr>
          <p:cNvSpPr txBox="1"/>
          <p:nvPr/>
        </p:nvSpPr>
        <p:spPr>
          <a:xfrm>
            <a:off x="6569755" y="2408538"/>
            <a:ext cx="1959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Stage 3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623563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C3270A-D0BD-F74D-8992-162C39A279EC}"/>
              </a:ext>
            </a:extLst>
          </p:cNvPr>
          <p:cNvSpPr txBox="1"/>
          <p:nvPr/>
        </p:nvSpPr>
        <p:spPr>
          <a:xfrm>
            <a:off x="446244" y="2916954"/>
            <a:ext cx="687784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EC59784-F507-3B4B-AC28-C4FB21FB619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3077" y="1689374"/>
            <a:ext cx="6610475" cy="2824491"/>
          </a:xfrm>
        </p:spPr>
        <p:txBody>
          <a:bodyPr/>
          <a:lstStyle/>
          <a:p>
            <a:pPr marL="5715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Segment One: Know the Recommendations</a:t>
            </a:r>
          </a:p>
          <a:p>
            <a:pPr marL="5715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Segment Two: Practice CPR Skills</a:t>
            </a:r>
          </a:p>
          <a:p>
            <a:pPr marL="5715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Segment Three: Master Three Stages of T-CPR</a:t>
            </a:r>
          </a:p>
          <a:p>
            <a:pPr marL="5715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Segment Four: Simulate T-CPR</a:t>
            </a:r>
          </a:p>
          <a:p>
            <a:pPr marL="5715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Segment Five: Measure &amp; Improve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B012ED4-F4AA-FA4B-A112-0F532C1040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1006546"/>
            <a:ext cx="6610873" cy="579839"/>
          </a:xfrm>
        </p:spPr>
        <p:txBody>
          <a:bodyPr/>
          <a:lstStyle/>
          <a:p>
            <a:r>
              <a:rPr lang="en-US" dirty="0"/>
              <a:t>Circle of Telecommunicator-CPR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F45907-147E-2147-A39C-788700800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580" y="1966812"/>
            <a:ext cx="374396" cy="3560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3430D94-ECF6-8446-A598-09855BBF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44" y="2496298"/>
            <a:ext cx="373666" cy="3626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FECBEC5-7A97-A34E-A9E4-8B2977957E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00" y="3040263"/>
            <a:ext cx="370076" cy="3626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11A3143-2802-5A47-8986-23564D1FA2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32" y="3584228"/>
            <a:ext cx="374396" cy="3496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8A5476A-25A4-8D4E-84E8-A4196DD5B7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232" y="4127365"/>
            <a:ext cx="396240" cy="359551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3501EE4B-0BBE-1349-A457-3D0E8CD03246}"/>
              </a:ext>
            </a:extLst>
          </p:cNvPr>
          <p:cNvSpPr txBox="1">
            <a:spLocks/>
          </p:cNvSpPr>
          <p:nvPr/>
        </p:nvSpPr>
        <p:spPr>
          <a:xfrm>
            <a:off x="396289" y="379771"/>
            <a:ext cx="10102705" cy="6267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T-CPR TRAINING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8F56E9-56CB-8242-A0A0-B5AD371868CB}"/>
              </a:ext>
            </a:extLst>
          </p:cNvPr>
          <p:cNvSpPr txBox="1"/>
          <p:nvPr/>
        </p:nvSpPr>
        <p:spPr>
          <a:xfrm>
            <a:off x="7556500" y="6184900"/>
            <a:ext cx="4330700" cy="495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ool&#10;&#10;Description automatically generated">
            <a:extLst>
              <a:ext uri="{FF2B5EF4-FFF2-40B4-BE49-F238E27FC236}">
                <a16:creationId xmlns:a16="http://schemas.microsoft.com/office/drawing/2014/main" id="{CBFF5FEE-FC98-4E48-8C2E-0F439AE367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739" y="1400772"/>
            <a:ext cx="7287732" cy="5000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CC26CB-FB07-B44F-A8D8-31CE1431FE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3723" y="1793302"/>
            <a:ext cx="47752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930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A53D53-1DD2-574B-B6B6-A06CD0B12A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700" y="2541357"/>
            <a:ext cx="4605013" cy="292407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An expertly performed, choreographed and measured OHCA response consisting of individual and team performance that meets or exceeds current evidence-based performance recommendations.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76E36EF-F0FE-BE46-AEA3-BA358F3C7C88}"/>
              </a:ext>
            </a:extLst>
          </p:cNvPr>
          <p:cNvSpPr txBox="1">
            <a:spLocks/>
          </p:cNvSpPr>
          <p:nvPr/>
        </p:nvSpPr>
        <p:spPr>
          <a:xfrm>
            <a:off x="4655760" y="3229612"/>
            <a:ext cx="6610477" cy="24273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None/>
              <a:tabLst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Chest compression fraction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Compression depth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Compression 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Compression release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Compression pauses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8782D84-D2C9-DD46-A8AD-9A90AD720365}"/>
              </a:ext>
            </a:extLst>
          </p:cNvPr>
          <p:cNvSpPr txBox="1">
            <a:spLocks/>
          </p:cNvSpPr>
          <p:nvPr/>
        </p:nvSpPr>
        <p:spPr>
          <a:xfrm>
            <a:off x="171700" y="379771"/>
            <a:ext cx="4250671" cy="21615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>
                <a:solidFill>
                  <a:schemeClr val="bg1"/>
                </a:solidFill>
              </a:rPr>
              <a:t>HIGH-PERFORMANCE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CPR DEFINED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015F732-84A5-B144-B87D-827ACF6161B3}"/>
              </a:ext>
            </a:extLst>
          </p:cNvPr>
          <p:cNvSpPr txBox="1">
            <a:spLocks/>
          </p:cNvSpPr>
          <p:nvPr/>
        </p:nvSpPr>
        <p:spPr>
          <a:xfrm>
            <a:off x="4887549" y="2005670"/>
            <a:ext cx="6610873" cy="683264"/>
          </a:xfrm>
          <a:prstGeom prst="rect">
            <a:avLst/>
          </a:prstGeom>
        </p:spPr>
        <p:txBody>
          <a:bodyPr vert="horz" wrap="square" lIns="91440" tIns="45720" rIns="91440" bIns="118872" rtlCol="0" anchor="b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2400" b="0" kern="1200">
                <a:solidFill>
                  <a:schemeClr val="accent1"/>
                </a:solidFill>
                <a:effectLst/>
                <a:latin typeface="+mj-lt"/>
                <a:ea typeface="+mn-ea"/>
                <a:cs typeface="+mn-cs"/>
              </a:defRPr>
            </a:lvl1pPr>
            <a:lvl2pPr marL="857250" marR="0" indent="-40005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Char char="o"/>
              <a:tabLst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7300" marR="0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/>
              <a:t>GUIDELINE RECOMMENDATIONS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B899EF-F420-6F40-8F1C-C1CDBBDD394F}"/>
              </a:ext>
            </a:extLst>
          </p:cNvPr>
          <p:cNvSpPr txBox="1"/>
          <p:nvPr/>
        </p:nvSpPr>
        <p:spPr>
          <a:xfrm>
            <a:off x="4938894" y="2583281"/>
            <a:ext cx="6508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3DAFE"/>
                </a:solidFill>
              </a:rPr>
              <a:t>Should all be optimized for ALL adult and pediatric resuscitations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481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B87F2-6620-0348-9922-5FF9D5700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721" y="347014"/>
            <a:ext cx="10102705" cy="626775"/>
          </a:xfrm>
        </p:spPr>
        <p:txBody>
          <a:bodyPr/>
          <a:lstStyle/>
          <a:p>
            <a:pPr algn="l"/>
            <a:r>
              <a:rPr lang="en-US" sz="4400" dirty="0"/>
              <a:t>Cpr lifelinks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ECB6306-996E-E44F-BF8F-EF8BDACA1CE6}"/>
              </a:ext>
            </a:extLst>
          </p:cNvPr>
          <p:cNvSpPr txBox="1">
            <a:spLocks/>
          </p:cNvSpPr>
          <p:nvPr/>
        </p:nvSpPr>
        <p:spPr>
          <a:xfrm>
            <a:off x="957714" y="2226517"/>
            <a:ext cx="10515600" cy="4351338"/>
          </a:xfrm>
          <a:prstGeom prst="rect">
            <a:avLst/>
          </a:prstGeom>
        </p:spPr>
        <p:txBody>
          <a:bodyPr vert="horz" wrap="square" lIns="91440" tIns="22860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i="1" dirty="0">
                <a:latin typeface="+mn-lt"/>
              </a:rPr>
              <a:t>A national initiative to unite EMS and 9-1-1 agencies to improve survival rates in their communities by implementing Telecommunicator CPR and</a:t>
            </a:r>
            <a:br>
              <a:rPr lang="en-US" sz="4000" b="1" i="1" dirty="0">
                <a:latin typeface="+mn-lt"/>
              </a:rPr>
            </a:br>
            <a:r>
              <a:rPr lang="en-US" sz="4000" b="1" i="1" dirty="0">
                <a:latin typeface="+mn-lt"/>
              </a:rPr>
              <a:t> High Performance CPR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5800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BED444-163C-6145-8A31-34F9718B80E7}"/>
              </a:ext>
            </a:extLst>
          </p:cNvPr>
          <p:cNvSpPr txBox="1"/>
          <p:nvPr/>
        </p:nvSpPr>
        <p:spPr>
          <a:xfrm>
            <a:off x="220133" y="2794000"/>
            <a:ext cx="7091584" cy="67733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B894E8-D43F-F64D-9BF9-F842EAAF41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17607" y="2456970"/>
            <a:ext cx="3253934" cy="2278765"/>
          </a:xfrm>
        </p:spPr>
        <p:txBody>
          <a:bodyPr/>
          <a:lstStyle/>
          <a:p>
            <a:r>
              <a:rPr lang="en-US" sz="2400" i="1" dirty="0"/>
              <a:t>Recognition of CPR quality issues and causes is an essential step toward improving performance.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75039A53-6ADC-BC42-8B2F-95A52E4A46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18885" y="916969"/>
            <a:ext cx="3922883" cy="606771"/>
          </a:xfrm>
        </p:spPr>
        <p:txBody>
          <a:bodyPr/>
          <a:lstStyle/>
          <a:p>
            <a:r>
              <a:rPr lang="en-US" sz="2800" dirty="0"/>
              <a:t>Four Common Challenges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707BE0-A2AB-144A-B64B-016ADABFA315}"/>
              </a:ext>
            </a:extLst>
          </p:cNvPr>
          <p:cNvSpPr txBox="1">
            <a:spLocks/>
          </p:cNvSpPr>
          <p:nvPr/>
        </p:nvSpPr>
        <p:spPr>
          <a:xfrm>
            <a:off x="396289" y="379771"/>
            <a:ext cx="10102705" cy="6267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COMMON CPR QUALITY ISSUES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576B65-41B3-824B-BF36-431EC2154ECC}"/>
              </a:ext>
            </a:extLst>
          </p:cNvPr>
          <p:cNvSpPr txBox="1"/>
          <p:nvPr/>
        </p:nvSpPr>
        <p:spPr>
          <a:xfrm>
            <a:off x="7556500" y="6184900"/>
            <a:ext cx="4330700" cy="495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17" name="Group 3">
            <a:extLst>
              <a:ext uri="{FF2B5EF4-FFF2-40B4-BE49-F238E27FC236}">
                <a16:creationId xmlns:a16="http://schemas.microsoft.com/office/drawing/2014/main" id="{CE76FEE4-1E54-3040-B872-A46274423720}"/>
              </a:ext>
            </a:extLst>
          </p:cNvPr>
          <p:cNvGrpSpPr>
            <a:grpSpLocks/>
          </p:cNvGrpSpPr>
          <p:nvPr/>
        </p:nvGrpSpPr>
        <p:grpSpPr bwMode="auto">
          <a:xfrm>
            <a:off x="5100235" y="1459066"/>
            <a:ext cx="2812081" cy="2687522"/>
            <a:chOff x="2139952" y="1299324"/>
            <a:chExt cx="2124970" cy="2126307"/>
          </a:xfrm>
        </p:grpSpPr>
        <p:sp>
          <p:nvSpPr>
            <p:cNvPr id="18" name="Freeform 46">
              <a:extLst>
                <a:ext uri="{FF2B5EF4-FFF2-40B4-BE49-F238E27FC236}">
                  <a16:creationId xmlns:a16="http://schemas.microsoft.com/office/drawing/2014/main" id="{D50D707D-41FF-024B-B1FE-C29EE26BC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9952" y="1299324"/>
              <a:ext cx="2124970" cy="2126307"/>
            </a:xfrm>
            <a:custGeom>
              <a:avLst/>
              <a:gdLst/>
              <a:ahLst/>
              <a:cxnLst>
                <a:cxn ang="0">
                  <a:pos x="553" y="553"/>
                </a:cxn>
                <a:cxn ang="0">
                  <a:pos x="120" y="553"/>
                </a:cxn>
                <a:cxn ang="0">
                  <a:pos x="120" y="119"/>
                </a:cxn>
                <a:cxn ang="0">
                  <a:pos x="553" y="119"/>
                </a:cxn>
                <a:cxn ang="0">
                  <a:pos x="553" y="553"/>
                </a:cxn>
              </a:cxnLst>
              <a:rect l="0" t="0" r="r" b="b"/>
              <a:pathLst>
                <a:path w="673" h="673">
                  <a:moveTo>
                    <a:pt x="553" y="553"/>
                  </a:moveTo>
                  <a:cubicBezTo>
                    <a:pt x="434" y="673"/>
                    <a:pt x="240" y="673"/>
                    <a:pt x="120" y="553"/>
                  </a:cubicBezTo>
                  <a:cubicBezTo>
                    <a:pt x="0" y="433"/>
                    <a:pt x="0" y="239"/>
                    <a:pt x="120" y="119"/>
                  </a:cubicBezTo>
                  <a:cubicBezTo>
                    <a:pt x="240" y="0"/>
                    <a:pt x="434" y="0"/>
                    <a:pt x="553" y="119"/>
                  </a:cubicBezTo>
                  <a:cubicBezTo>
                    <a:pt x="673" y="239"/>
                    <a:pt x="673" y="433"/>
                    <a:pt x="553" y="553"/>
                  </a:cubicBezTo>
                  <a:close/>
                </a:path>
              </a:pathLst>
            </a:custGeom>
            <a:solidFill>
              <a:srgbClr val="08A7EE"/>
            </a:soli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26667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19" name="Freeform 50">
              <a:extLst>
                <a:ext uri="{FF2B5EF4-FFF2-40B4-BE49-F238E27FC236}">
                  <a16:creationId xmlns:a16="http://schemas.microsoft.com/office/drawing/2014/main" id="{BD87AE55-E000-9744-B6F6-26403CEBA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408" y="1675105"/>
              <a:ext cx="1651566" cy="1655577"/>
            </a:xfrm>
            <a:custGeom>
              <a:avLst/>
              <a:gdLst>
                <a:gd name="T0" fmla="*/ 433 w 523"/>
                <a:gd name="T1" fmla="*/ 0 h 524"/>
                <a:gd name="T2" fmla="*/ 523 w 523"/>
                <a:gd name="T3" fmla="*/ 217 h 524"/>
                <a:gd name="T4" fmla="*/ 433 w 523"/>
                <a:gd name="T5" fmla="*/ 434 h 524"/>
                <a:gd name="T6" fmla="*/ 217 w 523"/>
                <a:gd name="T7" fmla="*/ 524 h 524"/>
                <a:gd name="T8" fmla="*/ 0 w 523"/>
                <a:gd name="T9" fmla="*/ 434 h 524"/>
                <a:gd name="T10" fmla="*/ 433 w 523"/>
                <a:gd name="T11" fmla="*/ 0 h 5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3" h="524">
                  <a:moveTo>
                    <a:pt x="433" y="0"/>
                  </a:moveTo>
                  <a:cubicBezTo>
                    <a:pt x="489" y="56"/>
                    <a:pt x="523" y="132"/>
                    <a:pt x="523" y="217"/>
                  </a:cubicBezTo>
                  <a:cubicBezTo>
                    <a:pt x="523" y="302"/>
                    <a:pt x="489" y="378"/>
                    <a:pt x="433" y="434"/>
                  </a:cubicBezTo>
                  <a:cubicBezTo>
                    <a:pt x="378" y="489"/>
                    <a:pt x="301" y="524"/>
                    <a:pt x="217" y="524"/>
                  </a:cubicBezTo>
                  <a:cubicBezTo>
                    <a:pt x="132" y="524"/>
                    <a:pt x="55" y="489"/>
                    <a:pt x="0" y="434"/>
                  </a:cubicBezTo>
                  <a:lnTo>
                    <a:pt x="433" y="0"/>
                  </a:lnTo>
                  <a:close/>
                </a:path>
              </a:pathLst>
            </a:custGeom>
            <a:gradFill rotWithShape="1">
              <a:gsLst>
                <a:gs pos="0">
                  <a:srgbClr val="01315D">
                    <a:alpha val="28999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" name="Group 28">
            <a:extLst>
              <a:ext uri="{FF2B5EF4-FFF2-40B4-BE49-F238E27FC236}">
                <a16:creationId xmlns:a16="http://schemas.microsoft.com/office/drawing/2014/main" id="{42BDED91-10B4-F342-9466-86E2B667D1BE}"/>
              </a:ext>
            </a:extLst>
          </p:cNvPr>
          <p:cNvGrpSpPr>
            <a:grpSpLocks/>
          </p:cNvGrpSpPr>
          <p:nvPr/>
        </p:nvGrpSpPr>
        <p:grpSpPr bwMode="auto">
          <a:xfrm>
            <a:off x="7890315" y="1448337"/>
            <a:ext cx="2812080" cy="2687522"/>
            <a:chOff x="4941888" y="536576"/>
            <a:chExt cx="2524125" cy="2524125"/>
          </a:xfrm>
        </p:grpSpPr>
        <p:sp>
          <p:nvSpPr>
            <p:cNvPr id="27" name="Freeform 48">
              <a:extLst>
                <a:ext uri="{FF2B5EF4-FFF2-40B4-BE49-F238E27FC236}">
                  <a16:creationId xmlns:a16="http://schemas.microsoft.com/office/drawing/2014/main" id="{B84B6551-79DC-824D-92B6-6A90B7897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888" y="536576"/>
              <a:ext cx="2524125" cy="2524125"/>
            </a:xfrm>
            <a:custGeom>
              <a:avLst/>
              <a:gdLst/>
              <a:ahLst/>
              <a:cxnLst>
                <a:cxn ang="0">
                  <a:pos x="120" y="553"/>
                </a:cxn>
                <a:cxn ang="0">
                  <a:pos x="120" y="119"/>
                </a:cxn>
                <a:cxn ang="0">
                  <a:pos x="553" y="119"/>
                </a:cxn>
                <a:cxn ang="0">
                  <a:pos x="553" y="553"/>
                </a:cxn>
                <a:cxn ang="0">
                  <a:pos x="120" y="553"/>
                </a:cxn>
              </a:cxnLst>
              <a:rect l="0" t="0" r="r" b="b"/>
              <a:pathLst>
                <a:path w="673" h="673">
                  <a:moveTo>
                    <a:pt x="120" y="553"/>
                  </a:moveTo>
                  <a:cubicBezTo>
                    <a:pt x="0" y="433"/>
                    <a:pt x="0" y="239"/>
                    <a:pt x="120" y="119"/>
                  </a:cubicBezTo>
                  <a:cubicBezTo>
                    <a:pt x="239" y="0"/>
                    <a:pt x="433" y="0"/>
                    <a:pt x="553" y="119"/>
                  </a:cubicBezTo>
                  <a:cubicBezTo>
                    <a:pt x="673" y="239"/>
                    <a:pt x="673" y="433"/>
                    <a:pt x="553" y="553"/>
                  </a:cubicBezTo>
                  <a:cubicBezTo>
                    <a:pt x="433" y="673"/>
                    <a:pt x="239" y="673"/>
                    <a:pt x="120" y="553"/>
                  </a:cubicBez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28" name="Freeform 52">
              <a:extLst>
                <a:ext uri="{FF2B5EF4-FFF2-40B4-BE49-F238E27FC236}">
                  <a16:creationId xmlns:a16="http://schemas.microsoft.com/office/drawing/2014/main" id="{F83B517D-12E4-8846-A5AD-3BAAF651A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2738" y="982663"/>
              <a:ext cx="1960562" cy="1965325"/>
            </a:xfrm>
            <a:custGeom>
              <a:avLst/>
              <a:gdLst>
                <a:gd name="T0" fmla="*/ 433 w 523"/>
                <a:gd name="T1" fmla="*/ 0 h 524"/>
                <a:gd name="T2" fmla="*/ 523 w 523"/>
                <a:gd name="T3" fmla="*/ 217 h 524"/>
                <a:gd name="T4" fmla="*/ 433 w 523"/>
                <a:gd name="T5" fmla="*/ 434 h 524"/>
                <a:gd name="T6" fmla="*/ 216 w 523"/>
                <a:gd name="T7" fmla="*/ 524 h 524"/>
                <a:gd name="T8" fmla="*/ 0 w 523"/>
                <a:gd name="T9" fmla="*/ 434 h 524"/>
                <a:gd name="T10" fmla="*/ 433 w 523"/>
                <a:gd name="T11" fmla="*/ 0 h 5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3" h="524">
                  <a:moveTo>
                    <a:pt x="433" y="0"/>
                  </a:moveTo>
                  <a:cubicBezTo>
                    <a:pt x="489" y="56"/>
                    <a:pt x="523" y="132"/>
                    <a:pt x="523" y="217"/>
                  </a:cubicBezTo>
                  <a:cubicBezTo>
                    <a:pt x="523" y="302"/>
                    <a:pt x="489" y="378"/>
                    <a:pt x="433" y="434"/>
                  </a:cubicBezTo>
                  <a:cubicBezTo>
                    <a:pt x="378" y="489"/>
                    <a:pt x="301" y="524"/>
                    <a:pt x="216" y="524"/>
                  </a:cubicBezTo>
                  <a:cubicBezTo>
                    <a:pt x="132" y="524"/>
                    <a:pt x="55" y="489"/>
                    <a:pt x="0" y="434"/>
                  </a:cubicBezTo>
                  <a:lnTo>
                    <a:pt x="433" y="0"/>
                  </a:lnTo>
                  <a:close/>
                </a:path>
              </a:pathLst>
            </a:custGeom>
            <a:gradFill rotWithShape="1">
              <a:gsLst>
                <a:gs pos="0">
                  <a:srgbClr val="01315D">
                    <a:alpha val="28999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5" name="Group 29">
            <a:extLst>
              <a:ext uri="{FF2B5EF4-FFF2-40B4-BE49-F238E27FC236}">
                <a16:creationId xmlns:a16="http://schemas.microsoft.com/office/drawing/2014/main" id="{8A32ECB0-9A71-8A46-9D87-BF0A65634D7F}"/>
              </a:ext>
            </a:extLst>
          </p:cNvPr>
          <p:cNvGrpSpPr>
            <a:grpSpLocks/>
          </p:cNvGrpSpPr>
          <p:nvPr/>
        </p:nvGrpSpPr>
        <p:grpSpPr bwMode="auto">
          <a:xfrm>
            <a:off x="7890315" y="3988856"/>
            <a:ext cx="2812080" cy="2687522"/>
            <a:chOff x="4941888" y="3792538"/>
            <a:chExt cx="2524125" cy="2524125"/>
          </a:xfrm>
        </p:grpSpPr>
        <p:sp>
          <p:nvSpPr>
            <p:cNvPr id="36" name="Freeform 47">
              <a:extLst>
                <a:ext uri="{FF2B5EF4-FFF2-40B4-BE49-F238E27FC236}">
                  <a16:creationId xmlns:a16="http://schemas.microsoft.com/office/drawing/2014/main" id="{4BBB0E25-3E20-4143-97EF-118EB4341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888" y="3792538"/>
              <a:ext cx="2524125" cy="2524125"/>
            </a:xfrm>
            <a:custGeom>
              <a:avLst/>
              <a:gdLst/>
              <a:ahLst/>
              <a:cxnLst>
                <a:cxn ang="0">
                  <a:pos x="553" y="554"/>
                </a:cxn>
                <a:cxn ang="0">
                  <a:pos x="120" y="554"/>
                </a:cxn>
                <a:cxn ang="0">
                  <a:pos x="120" y="120"/>
                </a:cxn>
                <a:cxn ang="0">
                  <a:pos x="553" y="120"/>
                </a:cxn>
                <a:cxn ang="0">
                  <a:pos x="553" y="554"/>
                </a:cxn>
              </a:cxnLst>
              <a:rect l="0" t="0" r="r" b="b"/>
              <a:pathLst>
                <a:path w="673" h="673">
                  <a:moveTo>
                    <a:pt x="553" y="554"/>
                  </a:moveTo>
                  <a:cubicBezTo>
                    <a:pt x="433" y="673"/>
                    <a:pt x="239" y="673"/>
                    <a:pt x="120" y="554"/>
                  </a:cubicBezTo>
                  <a:cubicBezTo>
                    <a:pt x="0" y="434"/>
                    <a:pt x="0" y="240"/>
                    <a:pt x="120" y="120"/>
                  </a:cubicBezTo>
                  <a:cubicBezTo>
                    <a:pt x="239" y="0"/>
                    <a:pt x="433" y="0"/>
                    <a:pt x="553" y="120"/>
                  </a:cubicBezTo>
                  <a:cubicBezTo>
                    <a:pt x="673" y="240"/>
                    <a:pt x="673" y="434"/>
                    <a:pt x="553" y="554"/>
                  </a:cubicBezTo>
                  <a:close/>
                </a:path>
              </a:pathLst>
            </a:custGeom>
            <a:solidFill>
              <a:srgbClr val="09366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37" name="Freeform 51">
              <a:extLst>
                <a:ext uri="{FF2B5EF4-FFF2-40B4-BE49-F238E27FC236}">
                  <a16:creationId xmlns:a16="http://schemas.microsoft.com/office/drawing/2014/main" id="{F25AD3B3-495C-C648-A457-B0118A354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2738" y="4241800"/>
              <a:ext cx="1960562" cy="1962150"/>
            </a:xfrm>
            <a:custGeom>
              <a:avLst/>
              <a:gdLst/>
              <a:ahLst/>
              <a:cxnLst>
                <a:cxn ang="0">
                  <a:pos x="433" y="0"/>
                </a:cxn>
                <a:cxn ang="0">
                  <a:pos x="523" y="217"/>
                </a:cxn>
                <a:cxn ang="0">
                  <a:pos x="433" y="434"/>
                </a:cxn>
                <a:cxn ang="0">
                  <a:pos x="216" y="523"/>
                </a:cxn>
                <a:cxn ang="0">
                  <a:pos x="0" y="434"/>
                </a:cxn>
                <a:cxn ang="0">
                  <a:pos x="433" y="0"/>
                </a:cxn>
              </a:cxnLst>
              <a:rect l="0" t="0" r="r" b="b"/>
              <a:pathLst>
                <a:path w="523" h="523">
                  <a:moveTo>
                    <a:pt x="433" y="0"/>
                  </a:moveTo>
                  <a:cubicBezTo>
                    <a:pt x="489" y="56"/>
                    <a:pt x="523" y="132"/>
                    <a:pt x="523" y="217"/>
                  </a:cubicBezTo>
                  <a:cubicBezTo>
                    <a:pt x="523" y="301"/>
                    <a:pt x="489" y="378"/>
                    <a:pt x="433" y="434"/>
                  </a:cubicBezTo>
                  <a:cubicBezTo>
                    <a:pt x="378" y="489"/>
                    <a:pt x="301" y="523"/>
                    <a:pt x="216" y="523"/>
                  </a:cubicBezTo>
                  <a:cubicBezTo>
                    <a:pt x="132" y="523"/>
                    <a:pt x="55" y="489"/>
                    <a:pt x="0" y="434"/>
                  </a:cubicBezTo>
                  <a:lnTo>
                    <a:pt x="43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C16">
                    <a:alpha val="34902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grpSp>
        <p:nvGrpSpPr>
          <p:cNvPr id="44" name="Group 30">
            <a:extLst>
              <a:ext uri="{FF2B5EF4-FFF2-40B4-BE49-F238E27FC236}">
                <a16:creationId xmlns:a16="http://schemas.microsoft.com/office/drawing/2014/main" id="{3F8809A4-4B02-1243-908D-A95120E8546D}"/>
              </a:ext>
            </a:extLst>
          </p:cNvPr>
          <p:cNvGrpSpPr>
            <a:grpSpLocks/>
          </p:cNvGrpSpPr>
          <p:nvPr/>
        </p:nvGrpSpPr>
        <p:grpSpPr bwMode="auto">
          <a:xfrm>
            <a:off x="5100235" y="3985006"/>
            <a:ext cx="2812081" cy="2687522"/>
            <a:chOff x="1684338" y="3792538"/>
            <a:chExt cx="2522537" cy="2524125"/>
          </a:xfrm>
        </p:grpSpPr>
        <p:sp>
          <p:nvSpPr>
            <p:cNvPr id="45" name="Freeform 49">
              <a:extLst>
                <a:ext uri="{FF2B5EF4-FFF2-40B4-BE49-F238E27FC236}">
                  <a16:creationId xmlns:a16="http://schemas.microsoft.com/office/drawing/2014/main" id="{4A18F14E-EF0A-244B-B1A3-492CD68A0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4338" y="3792538"/>
              <a:ext cx="2522537" cy="2524125"/>
            </a:xfrm>
            <a:custGeom>
              <a:avLst/>
              <a:gdLst/>
              <a:ahLst/>
              <a:cxnLst>
                <a:cxn ang="0">
                  <a:pos x="120" y="554"/>
                </a:cxn>
                <a:cxn ang="0">
                  <a:pos x="120" y="120"/>
                </a:cxn>
                <a:cxn ang="0">
                  <a:pos x="553" y="120"/>
                </a:cxn>
                <a:cxn ang="0">
                  <a:pos x="553" y="554"/>
                </a:cxn>
                <a:cxn ang="0">
                  <a:pos x="120" y="554"/>
                </a:cxn>
              </a:cxnLst>
              <a:rect l="0" t="0" r="r" b="b"/>
              <a:pathLst>
                <a:path w="673" h="673">
                  <a:moveTo>
                    <a:pt x="120" y="554"/>
                  </a:moveTo>
                  <a:cubicBezTo>
                    <a:pt x="0" y="434"/>
                    <a:pt x="0" y="240"/>
                    <a:pt x="120" y="120"/>
                  </a:cubicBezTo>
                  <a:cubicBezTo>
                    <a:pt x="240" y="0"/>
                    <a:pt x="434" y="0"/>
                    <a:pt x="553" y="120"/>
                  </a:cubicBezTo>
                  <a:cubicBezTo>
                    <a:pt x="673" y="240"/>
                    <a:pt x="673" y="434"/>
                    <a:pt x="553" y="554"/>
                  </a:cubicBezTo>
                  <a:cubicBezTo>
                    <a:pt x="434" y="673"/>
                    <a:pt x="240" y="673"/>
                    <a:pt x="120" y="554"/>
                  </a:cubicBezTo>
                  <a:close/>
                </a:path>
              </a:pathLst>
            </a:custGeom>
            <a:solidFill>
              <a:srgbClr val="0199A1"/>
            </a:solidFill>
            <a:ln w="9525" cap="flat" cmpd="sng" algn="ctr">
              <a:solidFill>
                <a:srgbClr val="048C8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C3534FC0-0270-4846-AD1E-8C7A228CB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3600" y="4241800"/>
              <a:ext cx="1960562" cy="1962150"/>
            </a:xfrm>
            <a:custGeom>
              <a:avLst/>
              <a:gdLst>
                <a:gd name="T0" fmla="*/ 433 w 523"/>
                <a:gd name="T1" fmla="*/ 0 h 523"/>
                <a:gd name="T2" fmla="*/ 523 w 523"/>
                <a:gd name="T3" fmla="*/ 217 h 523"/>
                <a:gd name="T4" fmla="*/ 433 w 523"/>
                <a:gd name="T5" fmla="*/ 434 h 523"/>
                <a:gd name="T6" fmla="*/ 217 w 523"/>
                <a:gd name="T7" fmla="*/ 523 h 523"/>
                <a:gd name="T8" fmla="*/ 0 w 523"/>
                <a:gd name="T9" fmla="*/ 434 h 523"/>
                <a:gd name="T10" fmla="*/ 433 w 523"/>
                <a:gd name="T11" fmla="*/ 0 h 5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3" h="523">
                  <a:moveTo>
                    <a:pt x="433" y="0"/>
                  </a:moveTo>
                  <a:cubicBezTo>
                    <a:pt x="489" y="56"/>
                    <a:pt x="523" y="132"/>
                    <a:pt x="523" y="217"/>
                  </a:cubicBezTo>
                  <a:cubicBezTo>
                    <a:pt x="523" y="301"/>
                    <a:pt x="489" y="378"/>
                    <a:pt x="433" y="434"/>
                  </a:cubicBezTo>
                  <a:cubicBezTo>
                    <a:pt x="378" y="489"/>
                    <a:pt x="301" y="523"/>
                    <a:pt x="217" y="523"/>
                  </a:cubicBezTo>
                  <a:cubicBezTo>
                    <a:pt x="132" y="523"/>
                    <a:pt x="55" y="489"/>
                    <a:pt x="0" y="434"/>
                  </a:cubicBezTo>
                  <a:lnTo>
                    <a:pt x="433" y="0"/>
                  </a:lnTo>
                  <a:close/>
                </a:path>
              </a:pathLst>
            </a:custGeom>
            <a:gradFill rotWithShape="1">
              <a:gsLst>
                <a:gs pos="0">
                  <a:srgbClr val="01315D">
                    <a:alpha val="28999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E02D39C1-A960-3746-9176-ABBC7598D1DE}"/>
              </a:ext>
            </a:extLst>
          </p:cNvPr>
          <p:cNvSpPr txBox="1"/>
          <p:nvPr/>
        </p:nvSpPr>
        <p:spPr>
          <a:xfrm>
            <a:off x="5144338" y="2026693"/>
            <a:ext cx="2753277" cy="1569660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ts val="2100"/>
              </a:lnSpc>
              <a:defRPr b="0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Avoiding delays, pauses and interruptions in CPR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B02F2E-6C25-9447-B7AE-45AEFCDB28D5}"/>
              </a:ext>
            </a:extLst>
          </p:cNvPr>
          <p:cNvSpPr txBox="1"/>
          <p:nvPr/>
        </p:nvSpPr>
        <p:spPr>
          <a:xfrm>
            <a:off x="7919717" y="2202663"/>
            <a:ext cx="2753276" cy="1200329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ts val="2100"/>
              </a:lnSpc>
              <a:defRPr b="0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Optimizing compressions technique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89B1B68-EF89-1943-8755-3A65FC058836}"/>
              </a:ext>
            </a:extLst>
          </p:cNvPr>
          <p:cNvSpPr txBox="1"/>
          <p:nvPr/>
        </p:nvSpPr>
        <p:spPr>
          <a:xfrm>
            <a:off x="7919046" y="5006293"/>
            <a:ext cx="2753276" cy="461665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ts val="2100"/>
              </a:lnSpc>
              <a:defRPr b="0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Managing chaos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31A3438-61A9-9849-9744-58A7C688FB50}"/>
              </a:ext>
            </a:extLst>
          </p:cNvPr>
          <p:cNvSpPr txBox="1"/>
          <p:nvPr/>
        </p:nvSpPr>
        <p:spPr>
          <a:xfrm>
            <a:off x="5124222" y="4476188"/>
            <a:ext cx="2755377" cy="1569660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ts val="2100"/>
              </a:lnSpc>
              <a:defRPr b="0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Managing the effects of airway and ventilation techniques</a:t>
            </a:r>
          </a:p>
        </p:txBody>
      </p:sp>
    </p:spTree>
    <p:extLst>
      <p:ext uri="{BB962C8B-B14F-4D97-AF65-F5344CB8AC3E}">
        <p14:creationId xmlns:p14="http://schemas.microsoft.com/office/powerpoint/2010/main" val="27861069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C3270A-D0BD-F74D-8992-162C39A279EC}"/>
              </a:ext>
            </a:extLst>
          </p:cNvPr>
          <p:cNvSpPr txBox="1"/>
          <p:nvPr/>
        </p:nvSpPr>
        <p:spPr>
          <a:xfrm>
            <a:off x="446244" y="2916954"/>
            <a:ext cx="687784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EC59784-F507-3B4B-AC28-C4FB21FB619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3077" y="1689374"/>
            <a:ext cx="6610475" cy="2824491"/>
          </a:xfrm>
        </p:spPr>
        <p:txBody>
          <a:bodyPr/>
          <a:lstStyle/>
          <a:p>
            <a:pPr marL="5715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Know the Recommendations</a:t>
            </a:r>
          </a:p>
          <a:p>
            <a:pPr marL="5715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Segment Two: Master Rate, Depth &amp; Recoil</a:t>
            </a:r>
          </a:p>
          <a:p>
            <a:pPr marL="5715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Segment Three: Don’t Over-Ventilate</a:t>
            </a:r>
          </a:p>
          <a:p>
            <a:pPr marL="5715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Segment Four: Optimize Teamwork</a:t>
            </a:r>
          </a:p>
          <a:p>
            <a:pPr marL="5715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Segment Five: Measure &amp; Improve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B012ED4-F4AA-FA4B-A112-0F532C1040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1006546"/>
            <a:ext cx="6610873" cy="579839"/>
          </a:xfrm>
        </p:spPr>
        <p:txBody>
          <a:bodyPr/>
          <a:lstStyle/>
          <a:p>
            <a:r>
              <a:rPr lang="en-US" dirty="0"/>
              <a:t>Circle of High-Performance CPR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F45907-147E-2147-A39C-788700800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580" y="1966812"/>
            <a:ext cx="374396" cy="3560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3430D94-ECF6-8446-A598-09855BBF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44" y="2496298"/>
            <a:ext cx="373666" cy="3626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FECBEC5-7A97-A34E-A9E4-8B2977957E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00" y="3040263"/>
            <a:ext cx="370076" cy="3626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11A3143-2802-5A47-8986-23564D1FA2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32" y="3584228"/>
            <a:ext cx="374396" cy="3496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8A5476A-25A4-8D4E-84E8-A4196DD5B7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232" y="4127365"/>
            <a:ext cx="396240" cy="359551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3501EE4B-0BBE-1349-A457-3D0E8CD03246}"/>
              </a:ext>
            </a:extLst>
          </p:cNvPr>
          <p:cNvSpPr txBox="1">
            <a:spLocks/>
          </p:cNvSpPr>
          <p:nvPr/>
        </p:nvSpPr>
        <p:spPr>
          <a:xfrm>
            <a:off x="396289" y="379771"/>
            <a:ext cx="10102705" cy="6267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HP-CPR TRAINING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8F56E9-56CB-8242-A0A0-B5AD371868CB}"/>
              </a:ext>
            </a:extLst>
          </p:cNvPr>
          <p:cNvSpPr txBox="1"/>
          <p:nvPr/>
        </p:nvSpPr>
        <p:spPr>
          <a:xfrm>
            <a:off x="7556500" y="6184900"/>
            <a:ext cx="4330700" cy="495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ool&#10;&#10;Description automatically generated">
            <a:extLst>
              <a:ext uri="{FF2B5EF4-FFF2-40B4-BE49-F238E27FC236}">
                <a16:creationId xmlns:a16="http://schemas.microsoft.com/office/drawing/2014/main" id="{CBFF5FEE-FC98-4E48-8C2E-0F439AE367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739" y="1400772"/>
            <a:ext cx="7287732" cy="5000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71A49F-348E-194D-AA80-9CFFB8D6C6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0" y="1181100"/>
            <a:ext cx="5283200" cy="500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7003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BED444-163C-6145-8A31-34F9718B80E7}"/>
              </a:ext>
            </a:extLst>
          </p:cNvPr>
          <p:cNvSpPr txBox="1"/>
          <p:nvPr/>
        </p:nvSpPr>
        <p:spPr>
          <a:xfrm>
            <a:off x="220133" y="2794000"/>
            <a:ext cx="7091584" cy="67733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707BE0-A2AB-144A-B64B-016ADABFA315}"/>
              </a:ext>
            </a:extLst>
          </p:cNvPr>
          <p:cNvSpPr txBox="1">
            <a:spLocks/>
          </p:cNvSpPr>
          <p:nvPr/>
        </p:nvSpPr>
        <p:spPr>
          <a:xfrm>
            <a:off x="396289" y="379771"/>
            <a:ext cx="10102705" cy="6267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MATERIALS: WHERE TO FIND THEM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576B65-41B3-824B-BF36-431EC2154ECC}"/>
              </a:ext>
            </a:extLst>
          </p:cNvPr>
          <p:cNvSpPr txBox="1"/>
          <p:nvPr/>
        </p:nvSpPr>
        <p:spPr>
          <a:xfrm>
            <a:off x="7556500" y="6184900"/>
            <a:ext cx="4330700" cy="495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9" name="Picture 28" descr="Screen Shot 2018-09-25 at 1.04.14 PM.png">
            <a:extLst>
              <a:ext uri="{FF2B5EF4-FFF2-40B4-BE49-F238E27FC236}">
                <a16:creationId xmlns:a16="http://schemas.microsoft.com/office/drawing/2014/main" id="{4BD5C5F0-C154-484E-9716-5F36FC727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3" y="2239347"/>
            <a:ext cx="5678252" cy="3142092"/>
          </a:xfrm>
          <a:prstGeom prst="rect">
            <a:avLst/>
          </a:prstGeom>
        </p:spPr>
      </p:pic>
      <p:pic>
        <p:nvPicPr>
          <p:cNvPr id="30" name="Picture 29" descr="Screen Shot 2018-09-25 at 1.05.40 PM.png">
            <a:extLst>
              <a:ext uri="{FF2B5EF4-FFF2-40B4-BE49-F238E27FC236}">
                <a16:creationId xmlns:a16="http://schemas.microsoft.com/office/drawing/2014/main" id="{B88B91AA-0F9C-7B49-B8FE-3A0198EC5B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29" y="2239347"/>
            <a:ext cx="4975467" cy="314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322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B87F2-6620-0348-9922-5FF9D5700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89" y="379771"/>
            <a:ext cx="10102705" cy="626775"/>
          </a:xfrm>
        </p:spPr>
        <p:txBody>
          <a:bodyPr/>
          <a:lstStyle/>
          <a:p>
            <a:pPr algn="l"/>
            <a:r>
              <a:rPr lang="en-US" sz="4400" dirty="0"/>
              <a:t>What you can do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8224BD-A5CD-5941-8F26-FD0A1C43A734}"/>
              </a:ext>
            </a:extLst>
          </p:cNvPr>
          <p:cNvSpPr txBox="1">
            <a:spLocks/>
          </p:cNvSpPr>
          <p:nvPr/>
        </p:nvSpPr>
        <p:spPr>
          <a:xfrm>
            <a:off x="1094873" y="1248108"/>
            <a:ext cx="10712115" cy="5184775"/>
          </a:xfrm>
          <a:prstGeom prst="rect">
            <a:avLst/>
          </a:prstGeom>
        </p:spPr>
        <p:txBody>
          <a:bodyPr vert="horz" wrap="square" lIns="91440" tIns="22860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Build a relationship</a:t>
            </a:r>
            <a:r>
              <a:rPr lang="en-US" dirty="0"/>
              <a:t> between your 911 center and EMS agency – start the CPR dialogue.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Download the CPR LifeLinks Toolkit</a:t>
            </a:r>
            <a:r>
              <a:rPr lang="en-US" dirty="0"/>
              <a:t> – available on </a:t>
            </a:r>
            <a:r>
              <a:rPr lang="en-US" dirty="0" err="1"/>
              <a:t>ems.gov</a:t>
            </a:r>
            <a:r>
              <a:rPr lang="en-US" dirty="0"/>
              <a:t> and 911.gov in Spring 2018.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Share the word </a:t>
            </a:r>
            <a:r>
              <a:rPr lang="en-US" dirty="0"/>
              <a:t>about </a:t>
            </a:r>
            <a:r>
              <a:rPr lang="en-US" dirty="0" err="1"/>
              <a:t>CPRLifeLinks</a:t>
            </a:r>
            <a:r>
              <a:rPr lang="en-US" dirty="0"/>
              <a:t> and the resources available. They can help any agency get started, regardless of size or location.</a:t>
            </a:r>
          </a:p>
        </p:txBody>
      </p:sp>
    </p:spTree>
    <p:extLst>
      <p:ext uri="{BB962C8B-B14F-4D97-AF65-F5344CB8AC3E}">
        <p14:creationId xmlns:p14="http://schemas.microsoft.com/office/powerpoint/2010/main" val="3562559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B87F2-6620-0348-9922-5FF9D5700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721" y="959662"/>
            <a:ext cx="10102705" cy="626775"/>
          </a:xfrm>
        </p:spPr>
        <p:txBody>
          <a:bodyPr/>
          <a:lstStyle/>
          <a:p>
            <a:pPr algn="l"/>
            <a:r>
              <a:rPr lang="en-US" sz="4400" dirty="0"/>
              <a:t>Early Intervention saves lives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ECB6306-996E-E44F-BF8F-EF8BDACA1CE6}"/>
              </a:ext>
            </a:extLst>
          </p:cNvPr>
          <p:cNvSpPr txBox="1">
            <a:spLocks/>
          </p:cNvSpPr>
          <p:nvPr/>
        </p:nvSpPr>
        <p:spPr>
          <a:xfrm>
            <a:off x="1149738" y="1787605"/>
            <a:ext cx="10515600" cy="4351338"/>
          </a:xfrm>
          <a:prstGeom prst="rect">
            <a:avLst/>
          </a:prstGeom>
        </p:spPr>
        <p:txBody>
          <a:bodyPr vert="horz" wrap="square" lIns="91440" tIns="22860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Out-of-hospital cardiac arrest (OHCA) is the severe malfunction or cessation of the electrical and mechanical activity of the heart.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250,000 </a:t>
            </a:r>
            <a:r>
              <a:rPr lang="en-US" dirty="0"/>
              <a:t>estimated OHCAs in the U.S. every year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Likelihood of patient survival decreases 7-10% per minute without CPR.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The average national survival rate hovers around </a:t>
            </a:r>
            <a:r>
              <a:rPr lang="en-US" sz="2400" b="1" dirty="0"/>
              <a:t>10%</a:t>
            </a:r>
            <a:r>
              <a:rPr lang="en-US" sz="2400" dirty="0">
                <a:latin typeface="+mj-lt"/>
              </a:rPr>
              <a:t> and increases to </a:t>
            </a:r>
            <a:r>
              <a:rPr lang="en-US" sz="2400" b="1" dirty="0"/>
              <a:t>30%</a:t>
            </a:r>
            <a:r>
              <a:rPr lang="en-US" sz="2400" dirty="0">
                <a:latin typeface="+mj-lt"/>
              </a:rPr>
              <a:t> in cases when first responders find patient in ventricular fibrillation (VF), the shockable rhythm usually associated with arrest onset.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907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F:\Videos\pic3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5516" y="0"/>
            <a:ext cx="129874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r"/>
            <a:r>
              <a:rPr lang="en-US" sz="2400" b="0" i="1" kern="0" cap="none" dirty="0">
                <a:solidFill>
                  <a:srgbClr val="000000"/>
                </a:solidFill>
                <a:latin typeface="Arial"/>
                <a:cs typeface="Arial"/>
              </a:rPr>
              <a:t>National Academy of Medicine</a:t>
            </a:r>
            <a:br>
              <a:rPr lang="en-US" sz="2400" b="0" i="1" kern="0" cap="none" dirty="0">
                <a:solidFill>
                  <a:srgbClr val="000000"/>
                </a:solidFill>
                <a:latin typeface="Arial"/>
                <a:cs typeface="Arial"/>
              </a:rPr>
            </a:br>
            <a:endParaRPr lang="en-US" sz="2400" b="0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5525" y="2022101"/>
            <a:ext cx="11666475" cy="2501784"/>
          </a:xfrm>
        </p:spPr>
        <p:txBody>
          <a:bodyPr>
            <a:noAutofit/>
          </a:bodyPr>
          <a:lstStyle/>
          <a:p>
            <a:pPr lvl="0"/>
            <a:r>
              <a:rPr lang="en-US" sz="4400" b="1" kern="0" dirty="0">
                <a:solidFill>
                  <a:srgbClr val="000000"/>
                </a:solidFill>
                <a:latin typeface="Gill Sans MT"/>
                <a:cs typeface="Gill Sans MT"/>
              </a:rPr>
              <a:t>“</a:t>
            </a:r>
            <a:r>
              <a:rPr lang="en-US" sz="4400" b="1" i="1" kern="0" dirty="0">
                <a:solidFill>
                  <a:srgbClr val="000000"/>
                </a:solidFill>
                <a:latin typeface="Gill Sans MT"/>
                <a:cs typeface="Gill Sans MT"/>
              </a:rPr>
              <a:t>Benchmark communities and healthcare systems demonstrate that the ability to save more lives is possible</a:t>
            </a:r>
            <a:r>
              <a:rPr lang="en-US" sz="4400" b="1" kern="0" dirty="0">
                <a:solidFill>
                  <a:srgbClr val="000000"/>
                </a:solidFill>
                <a:latin typeface="Gill Sans MT"/>
                <a:cs typeface="Gill Sans MT"/>
              </a:rPr>
              <a:t>.”</a:t>
            </a:r>
          </a:p>
          <a:p>
            <a:endParaRPr lang="en-US" sz="4400" dirty="0"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513395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B894E8-D43F-F64D-9BF9-F842EAAF41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295" y="1510135"/>
            <a:ext cx="7066548" cy="1392369"/>
          </a:xfrm>
        </p:spPr>
        <p:txBody>
          <a:bodyPr/>
          <a:lstStyle/>
          <a:p>
            <a:pPr lvl="1"/>
            <a:r>
              <a:rPr lang="en-US" sz="2400" dirty="0"/>
              <a:t>2015 Institute of Medicine (IOM): EMS systems should take steps to enhance T-CPR and HP-CPR to improve patient outcomes in their communities.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EC59784-F507-3B4B-AC28-C4FB21FB619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1368" y="3345702"/>
            <a:ext cx="6610475" cy="2310761"/>
          </a:xfrm>
        </p:spPr>
        <p:txBody>
          <a:bodyPr/>
          <a:lstStyle/>
          <a:p>
            <a:r>
              <a:rPr lang="en-US" sz="2800" dirty="0"/>
              <a:t>In response to the report, the National Highway Traffic Safety Administration created convened experts and created </a:t>
            </a:r>
            <a:br>
              <a:rPr lang="en-US" sz="2800" dirty="0"/>
            </a:br>
            <a:r>
              <a:rPr lang="en-US" sz="2800" b="1" dirty="0" err="1"/>
              <a:t>CPRLifeLinks</a:t>
            </a:r>
            <a:r>
              <a:rPr lang="en-US" sz="2800" b="1" dirty="0"/>
              <a:t>.</a:t>
            </a:r>
            <a:r>
              <a:rPr lang="en-US" sz="2800" dirty="0"/>
              <a:t> </a:t>
            </a:r>
            <a:endParaRPr lang="en-US" dirty="0"/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id="{A99A1711-00FB-C447-A4D4-B62B3408E7B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 bwMode="auto">
          <a:xfrm>
            <a:off x="8013798" y="481943"/>
            <a:ext cx="3537962" cy="529122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0E2ADAB-FC8B-1045-AA67-AA0F606BE299}"/>
              </a:ext>
            </a:extLst>
          </p:cNvPr>
          <p:cNvSpPr txBox="1">
            <a:spLocks/>
          </p:cNvSpPr>
          <p:nvPr/>
        </p:nvSpPr>
        <p:spPr>
          <a:xfrm>
            <a:off x="396289" y="379771"/>
            <a:ext cx="10102705" cy="6267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INCREASING OHCA SURVIVAL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EECB9C-BC0D-CF47-8641-E7B54F9DBFE9}"/>
              </a:ext>
            </a:extLst>
          </p:cNvPr>
          <p:cNvSpPr txBox="1"/>
          <p:nvPr/>
        </p:nvSpPr>
        <p:spPr>
          <a:xfrm>
            <a:off x="7556500" y="6184900"/>
            <a:ext cx="4330700" cy="495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30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B87F2-6620-0348-9922-5FF9D5700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721" y="959662"/>
            <a:ext cx="10102705" cy="626775"/>
          </a:xfrm>
        </p:spPr>
        <p:txBody>
          <a:bodyPr/>
          <a:lstStyle/>
          <a:p>
            <a:pPr algn="l"/>
            <a:r>
              <a:rPr lang="en-US" sz="4400" dirty="0"/>
              <a:t>Recommendation #3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ECB6306-996E-E44F-BF8F-EF8BDACA1CE6}"/>
              </a:ext>
            </a:extLst>
          </p:cNvPr>
          <p:cNvSpPr txBox="1">
            <a:spLocks/>
          </p:cNvSpPr>
          <p:nvPr/>
        </p:nvSpPr>
        <p:spPr>
          <a:xfrm>
            <a:off x="1149738" y="1787605"/>
            <a:ext cx="10515600" cy="4351338"/>
          </a:xfrm>
          <a:prstGeom prst="rect">
            <a:avLst/>
          </a:prstGeom>
        </p:spPr>
        <p:txBody>
          <a:bodyPr vert="horz" wrap="square" lIns="91440" tIns="22860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4300" dirty="0">
                <a:solidFill>
                  <a:prstClr val="black"/>
                </a:solidFill>
                <a:ea typeface="Arial" charset="0"/>
                <a:cs typeface="Arial" charset="0"/>
              </a:rPr>
              <a:t>Enhance the Capabilities and Performance of EMS Systems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b="1" u="sng" kern="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cs typeface="Gill Sans MT"/>
              </a:rPr>
              <a:t>NHTSA should coordinate with other federal agencies and representatives from private industry, states, professional organizations, first responders, EMS systems, and non-profit organizations to convene interested stakeholders: </a:t>
            </a:r>
          </a:p>
          <a:p>
            <a:pPr marL="457189" indent="-457189" algn="l" defTabSz="609585">
              <a:lnSpc>
                <a:spcPts val="32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  <a:cs typeface="Gill Sans MT"/>
              </a:rPr>
              <a:t>To develop standardized Telecommunicator-Assisted CPR protocols and national educational standards for use by all PSAPs</a:t>
            </a:r>
          </a:p>
          <a:p>
            <a:pPr marL="457189" indent="-457189" algn="l" defTabSz="609585">
              <a:lnSpc>
                <a:spcPts val="32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  <a:cs typeface="Gill Sans MT"/>
              </a:rPr>
              <a:t>To establish a standardized definition and training curriculum for High-Performance CPR to be used in basic emergency medical technician training and certification</a:t>
            </a:r>
          </a:p>
        </p:txBody>
      </p:sp>
    </p:spTree>
    <p:extLst>
      <p:ext uri="{BB962C8B-B14F-4D97-AF65-F5344CB8AC3E}">
        <p14:creationId xmlns:p14="http://schemas.microsoft.com/office/powerpoint/2010/main" val="3911662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A53D53-1DD2-574B-B6B6-A06CD0B12A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20877" y="2541357"/>
            <a:ext cx="6610873" cy="579839"/>
          </a:xfrm>
        </p:spPr>
        <p:txBody>
          <a:bodyPr/>
          <a:lstStyle/>
          <a:p>
            <a:r>
              <a:rPr lang="en-US" b="1" dirty="0"/>
              <a:t>A practical roadmap to help</a:t>
            </a:r>
            <a:r>
              <a:rPr lang="en-US" dirty="0"/>
              <a:t>: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F1D554-9A0D-3E4A-B82B-D17A3FDCD1F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21274" y="802174"/>
            <a:ext cx="6610477" cy="1545038"/>
          </a:xfrm>
        </p:spPr>
        <p:txBody>
          <a:bodyPr/>
          <a:lstStyle/>
          <a:p>
            <a:r>
              <a:rPr lang="en-US" sz="2000" dirty="0"/>
              <a:t>The </a:t>
            </a:r>
            <a:r>
              <a:rPr lang="en-US" sz="2000" b="1" dirty="0"/>
              <a:t>CPR </a:t>
            </a:r>
            <a:r>
              <a:rPr lang="en-US" sz="2000" b="1" dirty="0" err="1"/>
              <a:t>LifeLinks</a:t>
            </a:r>
            <a:r>
              <a:rPr lang="en-US" sz="2000" b="1" dirty="0"/>
              <a:t> Implementation Toolkit </a:t>
            </a:r>
            <a:r>
              <a:rPr lang="en-US" sz="2000" dirty="0"/>
              <a:t>is a how-to guide for EMS and 911 agencies interested in implementing programs to improve cardiac arrest survival rates in communities across the nation.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5F6ED6-BD00-1E45-AABD-B54ED32E91C2}"/>
              </a:ext>
            </a:extLst>
          </p:cNvPr>
          <p:cNvSpPr txBox="1"/>
          <p:nvPr/>
        </p:nvSpPr>
        <p:spPr>
          <a:xfrm>
            <a:off x="414712" y="2613392"/>
            <a:ext cx="3467477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Complete package of cognitive and hands-on training and assessment tools with audiovisual demonstrations and case studies.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76E36EF-F0FE-BE46-AEA3-BA358F3C7C88}"/>
              </a:ext>
            </a:extLst>
          </p:cNvPr>
          <p:cNvSpPr txBox="1">
            <a:spLocks/>
          </p:cNvSpPr>
          <p:nvPr/>
        </p:nvSpPr>
        <p:spPr>
          <a:xfrm>
            <a:off x="5121273" y="3369530"/>
            <a:ext cx="6610477" cy="182614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None/>
              <a:tabLst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itchFamily="2" charset="2"/>
              <a:buChar char="ü"/>
            </a:pPr>
            <a:r>
              <a:rPr lang="en-US" sz="2000" dirty="0">
                <a:latin typeface="+mj-lt"/>
              </a:rPr>
              <a:t>9-1-1 agencies implement Telecommunicator-CPR protocols, training and QI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000" dirty="0">
                <a:latin typeface="+mj-lt"/>
              </a:rPr>
              <a:t>EMS agencies implement High-Performance CPR programs</a:t>
            </a:r>
          </a:p>
          <a:p>
            <a:endParaRPr lang="en-US" sz="2000" dirty="0"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3C352D-E215-5C42-A7A0-9F747A7FA38C}"/>
              </a:ext>
            </a:extLst>
          </p:cNvPr>
          <p:cNvSpPr txBox="1"/>
          <p:nvPr/>
        </p:nvSpPr>
        <p:spPr>
          <a:xfrm>
            <a:off x="7556500" y="6184900"/>
            <a:ext cx="4330700" cy="495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8782D84-D2C9-DD46-A8AD-9A90AD720365}"/>
              </a:ext>
            </a:extLst>
          </p:cNvPr>
          <p:cNvSpPr txBox="1">
            <a:spLocks/>
          </p:cNvSpPr>
          <p:nvPr/>
        </p:nvSpPr>
        <p:spPr>
          <a:xfrm>
            <a:off x="171700" y="379771"/>
            <a:ext cx="4063415" cy="21615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>
                <a:solidFill>
                  <a:schemeClr val="bg1"/>
                </a:solidFill>
              </a:rPr>
              <a:t>IMPLEMENTATION TOOLKIT</a:t>
            </a:r>
          </a:p>
        </p:txBody>
      </p:sp>
    </p:spTree>
    <p:extLst>
      <p:ext uri="{BB962C8B-B14F-4D97-AF65-F5344CB8AC3E}">
        <p14:creationId xmlns:p14="http://schemas.microsoft.com/office/powerpoint/2010/main" val="4158036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F1C7D3-AB78-C448-83E8-772A2CED12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6803" y="2541357"/>
            <a:ext cx="6610873" cy="579839"/>
          </a:xfrm>
        </p:spPr>
        <p:txBody>
          <a:bodyPr/>
          <a:lstStyle/>
          <a:p>
            <a:r>
              <a:rPr lang="en-US" dirty="0"/>
              <a:t>16-Month Development Process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DF228E-0E19-0447-913A-A2E3072919D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6803" y="1453880"/>
            <a:ext cx="6610477" cy="1067343"/>
          </a:xfrm>
        </p:spPr>
        <p:txBody>
          <a:bodyPr/>
          <a:lstStyle/>
          <a:p>
            <a:r>
              <a:rPr lang="en-US" dirty="0"/>
              <a:t>The NHTSA Office of EMS and National 911 Program convened a group of 20 public safety leaders to draft the </a:t>
            </a:r>
            <a:r>
              <a:rPr lang="en-US" dirty="0" err="1"/>
              <a:t>CPRLifeLinks</a:t>
            </a:r>
            <a:r>
              <a:rPr lang="en-US" dirty="0"/>
              <a:t> Implementation Toolkit.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9134C1-899A-CE43-8F98-37C9BD606F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0" y="3141330"/>
            <a:ext cx="6610475" cy="199131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Monthly meetings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One in-person meeting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Multiple Toolkit revisions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Public comment solicitation</a:t>
            </a:r>
          </a:p>
        </p:txBody>
      </p:sp>
      <p:pic>
        <p:nvPicPr>
          <p:cNvPr id="3" name="Picture Placeholder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09BC2FD5-7B49-074F-AFBE-FDB0ECD9227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3250" b="3250"/>
          <a:stretch>
            <a:fillRect/>
          </a:stretch>
        </p:blipFill>
        <p:spPr>
          <a:xfrm>
            <a:off x="7577840" y="1139466"/>
            <a:ext cx="3906292" cy="472537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B43062E-422E-1F44-970D-A36E9050D972}"/>
              </a:ext>
            </a:extLst>
          </p:cNvPr>
          <p:cNvSpPr txBox="1">
            <a:spLocks/>
          </p:cNvSpPr>
          <p:nvPr/>
        </p:nvSpPr>
        <p:spPr>
          <a:xfrm>
            <a:off x="396289" y="379771"/>
            <a:ext cx="10102705" cy="6267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DEVELOPING THE CPR LIFELINKS TOOLKIT</a:t>
            </a:r>
          </a:p>
        </p:txBody>
      </p:sp>
    </p:spTree>
    <p:extLst>
      <p:ext uri="{BB962C8B-B14F-4D97-AF65-F5344CB8AC3E}">
        <p14:creationId xmlns:p14="http://schemas.microsoft.com/office/powerpoint/2010/main" val="3681225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B87F2-6620-0348-9922-5FF9D5700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89" y="379771"/>
            <a:ext cx="10102705" cy="626775"/>
          </a:xfrm>
        </p:spPr>
        <p:txBody>
          <a:bodyPr/>
          <a:lstStyle/>
          <a:p>
            <a:pPr algn="l"/>
            <a:r>
              <a:rPr lang="en-US" sz="4400" dirty="0"/>
              <a:t>T-cpr working committee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2056E51-E99B-E240-A9FC-B73D52160AD3}"/>
              </a:ext>
            </a:extLst>
          </p:cNvPr>
          <p:cNvSpPr txBox="1">
            <a:spLocks/>
          </p:cNvSpPr>
          <p:nvPr/>
        </p:nvSpPr>
        <p:spPr>
          <a:xfrm>
            <a:off x="753979" y="1006546"/>
            <a:ext cx="11181347" cy="5586759"/>
          </a:xfrm>
          <a:prstGeom prst="rect">
            <a:avLst/>
          </a:prstGeom>
        </p:spPr>
        <p:txBody>
          <a:bodyPr vert="horz" wrap="square" lIns="91440" tIns="228600" rIns="91440" bIns="45720" numCol="2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ourier New" panose="02070309020205020404" pitchFamily="49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Julie Buckingham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Resuscitation Academy Program Manager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Mickey Eisenberg MD, MPH, PhD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Director of Medical QI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Chris Fischer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Public Safety Communication Consultant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Jim Lanier, ENP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Technical Services Division Manager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Helge Myklebust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Director of Strategic Research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Jason Oko, NR - Paramedic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Licensing Agent &amp; EMD Program Coordinator</a:t>
            </a:r>
            <a:br>
              <a:rPr lang="en-US" dirty="0"/>
            </a:br>
            <a:endParaRPr lang="en-US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Brett Patterson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Academies &amp; Standards Associate Chair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Jamison Peevyhouse, ENP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Training Coordinator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Thomas Rea, MD, MPH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Medical Program Director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Kevin Seaman, MD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Medical Director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Bob Swor, DO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EMS Medical Director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000" dirty="0"/>
              <a:t>Jerry Turk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President</a:t>
            </a:r>
          </a:p>
        </p:txBody>
      </p:sp>
    </p:spTree>
    <p:extLst>
      <p:ext uri="{BB962C8B-B14F-4D97-AF65-F5344CB8AC3E}">
        <p14:creationId xmlns:p14="http://schemas.microsoft.com/office/powerpoint/2010/main" val="1549356996"/>
      </p:ext>
    </p:extLst>
  </p:cSld>
  <p:clrMapOvr>
    <a:masterClrMapping/>
  </p:clrMapOvr>
</p:sld>
</file>

<file path=ppt/theme/theme1.xml><?xml version="1.0" encoding="utf-8"?>
<a:theme xmlns:a="http://schemas.openxmlformats.org/drawingml/2006/main" name="CPR LifeLinks">
  <a:themeElements>
    <a:clrScheme name="CPR LifeLinks">
      <a:dk1>
        <a:srgbClr val="2B3E47"/>
      </a:dk1>
      <a:lt1>
        <a:srgbClr val="FFFFFF"/>
      </a:lt1>
      <a:dk2>
        <a:srgbClr val="3D5965"/>
      </a:dk2>
      <a:lt2>
        <a:srgbClr val="728D99"/>
      </a:lt2>
      <a:accent1>
        <a:srgbClr val="2BC5D9"/>
      </a:accent1>
      <a:accent2>
        <a:srgbClr val="FFB12F"/>
      </a:accent2>
      <a:accent3>
        <a:srgbClr val="2893C9"/>
      </a:accent3>
      <a:accent4>
        <a:srgbClr val="FF642F"/>
      </a:accent4>
      <a:accent5>
        <a:srgbClr val="FF2600"/>
      </a:accent5>
      <a:accent6>
        <a:srgbClr val="000000"/>
      </a:accent6>
      <a:hlink>
        <a:srgbClr val="FF7D2F"/>
      </a:hlink>
      <a:folHlink>
        <a:srgbClr val="2B3E4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{59E29EA7-AD06-9746-AA7B-A10EAD363728}tf16401369</Template>
  <TotalTime>3853</TotalTime>
  <Words>1254</Words>
  <Application>Microsoft Macintosh PowerPoint</Application>
  <PresentationFormat>Widescreen</PresentationFormat>
  <Paragraphs>199</Paragraphs>
  <Slides>23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Courier New</vt:lpstr>
      <vt:lpstr>Gill Sans MT</vt:lpstr>
      <vt:lpstr>Wingdings</vt:lpstr>
      <vt:lpstr>CPR LifeLinks</vt:lpstr>
      <vt:lpstr>1_Office Theme</vt:lpstr>
      <vt:lpstr>PowerPoint Presentation</vt:lpstr>
      <vt:lpstr>Cpr lifelinks</vt:lpstr>
      <vt:lpstr>Early Intervention saves lives</vt:lpstr>
      <vt:lpstr>National Academy of Medicine </vt:lpstr>
      <vt:lpstr>PowerPoint Presentation</vt:lpstr>
      <vt:lpstr>Recommendation #3</vt:lpstr>
      <vt:lpstr>PowerPoint Presentation</vt:lpstr>
      <vt:lpstr>PowerPoint Presentation</vt:lpstr>
      <vt:lpstr>T-cpr working committee</vt:lpstr>
      <vt:lpstr>Hp-CPR working committee</vt:lpstr>
      <vt:lpstr>PowerPoint Presentation</vt:lpstr>
      <vt:lpstr>WHAT’S INSIDE:</vt:lpstr>
      <vt:lpstr>Chain of survival</vt:lpstr>
      <vt:lpstr>PowerPoint Presentation</vt:lpstr>
      <vt:lpstr>PowerPoint Presentation</vt:lpstr>
      <vt:lpstr>PowerPoint Presentation</vt:lpstr>
      <vt:lpstr>Protocols: T-CPR instructions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you can do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Users1</cp:lastModifiedBy>
  <cp:revision>227</cp:revision>
  <cp:lastPrinted>2019-01-07T21:15:20Z</cp:lastPrinted>
  <dcterms:created xsi:type="dcterms:W3CDTF">2019-01-04T14:18:30Z</dcterms:created>
  <dcterms:modified xsi:type="dcterms:W3CDTF">2019-05-14T02:37:55Z</dcterms:modified>
</cp:coreProperties>
</file>