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50"/>
  </p:notesMasterIdLst>
  <p:sldIdLst>
    <p:sldId id="256" r:id="rId2"/>
    <p:sldId id="409" r:id="rId3"/>
    <p:sldId id="278" r:id="rId4"/>
    <p:sldId id="258" r:id="rId5"/>
    <p:sldId id="260" r:id="rId6"/>
    <p:sldId id="309" r:id="rId7"/>
    <p:sldId id="310" r:id="rId8"/>
    <p:sldId id="261" r:id="rId9"/>
    <p:sldId id="262" r:id="rId10"/>
    <p:sldId id="263" r:id="rId11"/>
    <p:sldId id="264" r:id="rId12"/>
    <p:sldId id="265" r:id="rId13"/>
    <p:sldId id="266" r:id="rId14"/>
    <p:sldId id="267" r:id="rId15"/>
    <p:sldId id="404" r:id="rId16"/>
    <p:sldId id="280" r:id="rId17"/>
    <p:sldId id="405" r:id="rId18"/>
    <p:sldId id="272" r:id="rId19"/>
    <p:sldId id="408" r:id="rId20"/>
    <p:sldId id="437" r:id="rId21"/>
    <p:sldId id="453" r:id="rId22"/>
    <p:sldId id="454" r:id="rId23"/>
    <p:sldId id="282" r:id="rId24"/>
    <p:sldId id="283" r:id="rId25"/>
    <p:sldId id="284" r:id="rId26"/>
    <p:sldId id="285" r:id="rId27"/>
    <p:sldId id="286" r:id="rId28"/>
    <p:sldId id="287" r:id="rId29"/>
    <p:sldId id="288" r:id="rId30"/>
    <p:sldId id="289" r:id="rId31"/>
    <p:sldId id="290" r:id="rId32"/>
    <p:sldId id="273" r:id="rId33"/>
    <p:sldId id="292" r:id="rId34"/>
    <p:sldId id="294" r:id="rId35"/>
    <p:sldId id="295" r:id="rId36"/>
    <p:sldId id="296" r:id="rId37"/>
    <p:sldId id="300" r:id="rId38"/>
    <p:sldId id="301" r:id="rId39"/>
    <p:sldId id="293" r:id="rId40"/>
    <p:sldId id="303" r:id="rId41"/>
    <p:sldId id="306" r:id="rId42"/>
    <p:sldId id="307" r:id="rId43"/>
    <p:sldId id="402" r:id="rId44"/>
    <p:sldId id="403" r:id="rId45"/>
    <p:sldId id="406" r:id="rId46"/>
    <p:sldId id="407" r:id="rId47"/>
    <p:sldId id="308" r:id="rId48"/>
    <p:sldId id="277"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nczyk, Micah J - (panczyk)" initials="PMJ-(" lastIdx="4" clrIdx="0">
    <p:extLst>
      <p:ext uri="{19B8F6BF-5375-455C-9EA6-DF929625EA0E}">
        <p15:presenceInfo xmlns:p15="http://schemas.microsoft.com/office/powerpoint/2012/main" userId="S::panczyk@email.arizona.edu::e918dac4-b1b9-4bbd-9afc-1ec3b29701ab" providerId="AD"/>
      </p:ext>
    </p:extLst>
  </p:cmAuthor>
  <p:cmAuthor id="2" name="Microsoft Office User" initials="MOU"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90"/>
    <p:restoredTop sz="63651"/>
  </p:normalViewPr>
  <p:slideViewPr>
    <p:cSldViewPr snapToGrid="0" snapToObjects="1">
      <p:cViewPr varScale="1">
        <p:scale>
          <a:sx n="64" d="100"/>
          <a:sy n="64" d="100"/>
        </p:scale>
        <p:origin x="2144" y="1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DD9759-74BF-8D43-AB34-F7BB169596CF}" type="datetimeFigureOut">
              <a:rPr lang="en-US" smtClean="0"/>
              <a:t>6/5/19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E972CC-F347-9C48-BD99-479D8055F14D}" type="slidenum">
              <a:rPr lang="en-US" smtClean="0"/>
              <a:t>‹#›</a:t>
            </a:fld>
            <a:endParaRPr lang="en-US"/>
          </a:p>
        </p:txBody>
      </p:sp>
    </p:spTree>
    <p:extLst>
      <p:ext uri="{BB962C8B-B14F-4D97-AF65-F5344CB8AC3E}">
        <p14:creationId xmlns:p14="http://schemas.microsoft.com/office/powerpoint/2010/main" val="3970709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term “Telecommunicator” includes both “dispatchers” and “call-takers.”</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1</a:t>
            </a:fld>
            <a:endParaRPr lang="en-US"/>
          </a:p>
        </p:txBody>
      </p:sp>
    </p:spTree>
    <p:extLst>
      <p:ext uri="{BB962C8B-B14F-4D97-AF65-F5344CB8AC3E}">
        <p14:creationId xmlns:p14="http://schemas.microsoft.com/office/powerpoint/2010/main" val="3342028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A CPR certification course for T-CPR training is </a:t>
            </a:r>
            <a:r>
              <a:rPr lang="en-US" u="sng" dirty="0"/>
              <a:t>not</a:t>
            </a:r>
            <a:r>
              <a:rPr lang="en-US" dirty="0"/>
              <a:t> necessary. Practicing CPR, however, is important for a well-rounded T-CPR training. Check with an EMS agency you dispatch for to see whether they can provide manikins and/or demonstrate good chest compression mechanics.</a:t>
            </a:r>
          </a:p>
          <a:p>
            <a:endParaRPr lang="en-US" dirty="0"/>
          </a:p>
          <a:p>
            <a:r>
              <a:rPr lang="en-US" sz="1200" kern="1200" dirty="0">
                <a:solidFill>
                  <a:schemeClr val="tx1"/>
                </a:solidFill>
                <a:effectLst/>
                <a:latin typeface="+mn-lt"/>
                <a:ea typeface="+mn-ea"/>
                <a:cs typeface="+mn-cs"/>
              </a:rPr>
              <a:t>There are three key components in chest compressions: compression rate, compression depth, and recoil.</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Compression Rate (how fast you push): A rate of 100 – 120 compressions per minute is optimal. </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Compression Depth (how deep you push): A depth of 2-2.4 inches is optimal. Push hard!</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Compression Recoil (let the chest come all the way up between pumps!). When you push down hard on the chest, oxygenated blood is moved out of the heart and lungs to the brain and other vital organs. When you release (allowing the chest to “recoil” all the way up), blood comes into heart. When the chest recoils, decreased pressure in the chest cavity creates a vacuum, allowing the heart and lungs to refill with blood that will once again be moved through the body with the next compression. </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16</a:t>
            </a:fld>
            <a:endParaRPr lang="en-US"/>
          </a:p>
        </p:txBody>
      </p:sp>
    </p:spTree>
    <p:extLst>
      <p:ext uri="{BB962C8B-B14F-4D97-AF65-F5344CB8AC3E}">
        <p14:creationId xmlns:p14="http://schemas.microsoft.com/office/powerpoint/2010/main" val="676466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18</a:t>
            </a:fld>
            <a:endParaRPr lang="en-US"/>
          </a:p>
        </p:txBody>
      </p:sp>
    </p:spTree>
    <p:extLst>
      <p:ext uri="{BB962C8B-B14F-4D97-AF65-F5344CB8AC3E}">
        <p14:creationId xmlns:p14="http://schemas.microsoft.com/office/powerpoint/2010/main" val="88673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Times New Roman" panose="02020603050405020304" pitchFamily="18" charset="0"/>
              </a:rPr>
              <a:t>Because OHCA comprises only 1-2% of call volume, it’s natural to assume the next call will </a:t>
            </a:r>
            <a:r>
              <a:rPr lang="en-US" u="sng" dirty="0">
                <a:latin typeface="Calibri" panose="020F0502020204030204" pitchFamily="34" charset="0"/>
                <a:ea typeface="Calibri" panose="020F0502020204030204" pitchFamily="34" charset="0"/>
                <a:cs typeface="Times New Roman" panose="02020603050405020304" pitchFamily="18" charset="0"/>
              </a:rPr>
              <a:t>not</a:t>
            </a:r>
            <a:r>
              <a:rPr lang="en-US" dirty="0">
                <a:latin typeface="Calibri" panose="020F0502020204030204" pitchFamily="34" charset="0"/>
                <a:ea typeface="Calibri" panose="020F0502020204030204" pitchFamily="34" charset="0"/>
                <a:cs typeface="Times New Roman" panose="02020603050405020304" pitchFamily="18" charset="0"/>
              </a:rPr>
              <a:t> be a cardiac arrest. We need to flip this mindset. Ideally, we should assume that every call is a cardiac arrest until proven otherwise. </a:t>
            </a:r>
            <a:endParaRPr lang="en-US" dirty="0"/>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19</a:t>
            </a:fld>
            <a:endParaRPr lang="en-US"/>
          </a:p>
        </p:txBody>
      </p:sp>
    </p:spTree>
    <p:extLst>
      <p:ext uri="{BB962C8B-B14F-4D97-AF65-F5344CB8AC3E}">
        <p14:creationId xmlns:p14="http://schemas.microsoft.com/office/powerpoint/2010/main" val="11886459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20</a:t>
            </a:fld>
            <a:endParaRPr lang="en-US"/>
          </a:p>
        </p:txBody>
      </p:sp>
    </p:spTree>
    <p:extLst>
      <p:ext uri="{BB962C8B-B14F-4D97-AF65-F5344CB8AC3E}">
        <p14:creationId xmlns:p14="http://schemas.microsoft.com/office/powerpoint/2010/main" val="2110313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21</a:t>
            </a:fld>
            <a:endParaRPr lang="en-US"/>
          </a:p>
        </p:txBody>
      </p:sp>
    </p:spTree>
    <p:extLst>
      <p:ext uri="{BB962C8B-B14F-4D97-AF65-F5344CB8AC3E}">
        <p14:creationId xmlns:p14="http://schemas.microsoft.com/office/powerpoint/2010/main" val="3506476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Though the patient is unconscious, note the way his arms go stiff and straight.</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22</a:t>
            </a:fld>
            <a:endParaRPr lang="en-US"/>
          </a:p>
        </p:txBody>
      </p:sp>
    </p:spTree>
    <p:extLst>
      <p:ext uri="{BB962C8B-B14F-4D97-AF65-F5344CB8AC3E}">
        <p14:creationId xmlns:p14="http://schemas.microsoft.com/office/powerpoint/2010/main" val="3416821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first audio example, the caller has told us that his wife (an </a:t>
            </a:r>
            <a:r>
              <a:rPr lang="en-US" sz="1200" b="1" kern="1200" dirty="0">
                <a:solidFill>
                  <a:schemeClr val="tx1"/>
                </a:solidFill>
                <a:effectLst/>
                <a:latin typeface="+mn-lt"/>
                <a:ea typeface="+mn-ea"/>
                <a:cs typeface="+mn-cs"/>
              </a:rPr>
              <a:t>adult</a:t>
            </a:r>
            <a:r>
              <a:rPr lang="en-US" sz="1200" kern="1200" dirty="0">
                <a:solidFill>
                  <a:schemeClr val="tx1"/>
                </a:solidFill>
                <a:effectLst/>
                <a:latin typeface="+mn-lt"/>
                <a:ea typeface="+mn-ea"/>
                <a:cs typeface="+mn-cs"/>
              </a:rPr>
              <a:t>) has </a:t>
            </a:r>
            <a:r>
              <a:rPr lang="en-US" sz="1200" b="1" kern="1200" dirty="0">
                <a:solidFill>
                  <a:schemeClr val="tx1"/>
                </a:solidFill>
                <a:effectLst/>
                <a:latin typeface="+mn-lt"/>
                <a:ea typeface="+mn-ea"/>
                <a:cs typeface="+mn-cs"/>
              </a:rPr>
              <a:t>collapsed </a:t>
            </a:r>
            <a:r>
              <a:rPr lang="en-US" sz="1200" kern="1200" dirty="0">
                <a:solidFill>
                  <a:schemeClr val="tx1"/>
                </a:solidFill>
                <a:effectLst/>
                <a:latin typeface="+mn-lt"/>
                <a:ea typeface="+mn-ea"/>
                <a:cs typeface="+mn-cs"/>
              </a:rPr>
              <a:t>in the back yard before we even confirm the incident location. All we need to ask, then, is whether she is breathing normally. If she’s not breathing or not breathing normally, then we should start compression-only CPR instructions as soon as possible. In the second example, what information does the caller provide and what do we need to find out to determine whether the patient is potentially in cardiac arrest?</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23</a:t>
            </a:fld>
            <a:endParaRPr lang="en-US"/>
          </a:p>
        </p:txBody>
      </p:sp>
    </p:spTree>
    <p:extLst>
      <p:ext uri="{BB962C8B-B14F-4D97-AF65-F5344CB8AC3E}">
        <p14:creationId xmlns:p14="http://schemas.microsoft.com/office/powerpoint/2010/main" val="51629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T-CPR Stage 1: Identification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Cardiac arrest can often be identified by simply understanding the scenario presented by the caller, i.e., what happened? For example, the sudden, unexpected collapse of someone who appeared okay just moments before strongly suggests cardiac arrest. In addition, the American Heart Association recommends that telecommunicators ask callers two questions</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 early in calls as possible:</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2"/>
            <a:r>
              <a:rPr lang="en-US" sz="1200" b="1" kern="1200" dirty="0">
                <a:solidFill>
                  <a:schemeClr val="tx1"/>
                </a:solidFill>
                <a:effectLst/>
                <a:latin typeface="+mn-lt"/>
                <a:ea typeface="+mn-ea"/>
                <a:cs typeface="+mn-cs"/>
              </a:rPr>
              <a:t>Is the patient conscious?</a:t>
            </a:r>
            <a:endParaRPr lang="en-US" dirty="0">
              <a:effectLst/>
            </a:endParaRPr>
          </a:p>
          <a:p>
            <a:pPr lvl="2"/>
            <a:r>
              <a:rPr lang="en-US" sz="1200" b="1" kern="1200" dirty="0">
                <a:solidFill>
                  <a:schemeClr val="tx1"/>
                </a:solidFill>
                <a:effectLst/>
                <a:latin typeface="+mn-lt"/>
                <a:ea typeface="+mn-ea"/>
                <a:cs typeface="+mn-cs"/>
              </a:rPr>
              <a:t>Is the patient breathing normally?</a:t>
            </a:r>
            <a:r>
              <a:rPr lang="en-US" sz="1200" kern="1200" dirty="0">
                <a:solidFill>
                  <a:schemeClr val="tx1"/>
                </a:solidFill>
                <a:effectLst/>
                <a:latin typeface="+mn-lt"/>
                <a:ea typeface="+mn-ea"/>
                <a:cs typeface="+mn-cs"/>
              </a:rPr>
              <a:t> </a:t>
            </a:r>
            <a:endParaRPr lang="en-US" dirty="0">
              <a:effectLst/>
            </a:endParaRPr>
          </a:p>
          <a:p>
            <a:r>
              <a:rPr lang="en-US" dirty="0">
                <a:effectLst/>
              </a:rPr>
              <a:t> </a:t>
            </a:r>
          </a:p>
          <a:p>
            <a:r>
              <a:rPr lang="en-US" sz="1200" kern="1200" dirty="0">
                <a:solidFill>
                  <a:schemeClr val="tx1"/>
                </a:solidFill>
                <a:effectLst/>
                <a:latin typeface="+mn-lt"/>
                <a:ea typeface="+mn-ea"/>
                <a:cs typeface="+mn-cs"/>
              </a:rPr>
              <a:t>If the answer to both these questions is “no,” then telecommunicators are advised to start CPR instructions without delay. This “</a:t>
            </a:r>
            <a:r>
              <a:rPr lang="en-US" sz="1200" b="1" kern="1200" dirty="0">
                <a:solidFill>
                  <a:schemeClr val="tx1"/>
                </a:solidFill>
                <a:effectLst/>
                <a:latin typeface="+mn-lt"/>
                <a:ea typeface="+mn-ea"/>
                <a:cs typeface="+mn-cs"/>
              </a:rPr>
              <a:t>No, No, Go</a:t>
            </a:r>
            <a:r>
              <a:rPr lang="en-US" sz="1200" kern="1200" dirty="0">
                <a:solidFill>
                  <a:schemeClr val="tx1"/>
                </a:solidFill>
                <a:effectLst/>
                <a:latin typeface="+mn-lt"/>
                <a:ea typeface="+mn-ea"/>
                <a:cs typeface="+mn-cs"/>
              </a:rPr>
              <a:t>!” approach applies to all cardiac arrests and is a useful tool to remind telecommunicators to start CPR instructions without delay when indicated. It will cast a wide net to maximize OHCA identification.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first audio recording gives an example of quick identification through “No, No, Go!” The second shows how unnecessary questions can delay care.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perfect world, callers would provide clear, concise, “yes” and “no” answers to the two questions. In the </a:t>
            </a:r>
            <a:r>
              <a:rPr lang="en-US" sz="1200" i="0" kern="1200" dirty="0">
                <a:solidFill>
                  <a:schemeClr val="tx1"/>
                </a:solidFill>
                <a:effectLst/>
                <a:latin typeface="+mn-lt"/>
                <a:ea typeface="+mn-ea"/>
                <a:cs typeface="+mn-cs"/>
              </a:rPr>
              <a:t>real </a:t>
            </a:r>
            <a:r>
              <a:rPr lang="en-US" sz="1200" kern="1200" dirty="0">
                <a:solidFill>
                  <a:schemeClr val="tx1"/>
                </a:solidFill>
                <a:effectLst/>
                <a:latin typeface="+mn-lt"/>
                <a:ea typeface="+mn-ea"/>
                <a:cs typeface="+mn-cs"/>
              </a:rPr>
              <a:t>world, of course, their answers are often unclear even when patients are in cardiac arrest.</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24</a:t>
            </a:fld>
            <a:endParaRPr lang="en-US"/>
          </a:p>
        </p:txBody>
      </p:sp>
    </p:spTree>
    <p:extLst>
      <p:ext uri="{BB962C8B-B14F-4D97-AF65-F5344CB8AC3E}">
        <p14:creationId xmlns:p14="http://schemas.microsoft.com/office/powerpoint/2010/main" val="2780695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Times New Roman" panose="02020603050405020304" pitchFamily="18" charset="0"/>
              </a:rPr>
              <a:t>A report of a patient’s eyes being open should not be mistaken for consciousness. Minor movements by OHCA patients are not unusual. Patients may display brief movements associated with, and often mistaken for, a seizure.  These movements are not purposeful, however, and do not indicate consciousness. A conscious patient will respond, if only in a small way, to verbal or physical stimuli.</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25</a:t>
            </a:fld>
            <a:endParaRPr lang="en-US"/>
          </a:p>
        </p:txBody>
      </p:sp>
    </p:spTree>
    <p:extLst>
      <p:ext uri="{BB962C8B-B14F-4D97-AF65-F5344CB8AC3E}">
        <p14:creationId xmlns:p14="http://schemas.microsoft.com/office/powerpoint/2010/main" val="22533308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just">
              <a:lnSpc>
                <a:spcPct val="106000"/>
              </a:lnSpc>
              <a:spcBef>
                <a:spcPts val="0"/>
              </a:spcBef>
              <a:spcAft>
                <a:spcPts val="800"/>
              </a:spcAft>
            </a:pPr>
            <a:r>
              <a:rPr lang="en-US" sz="1200" dirty="0">
                <a:latin typeface="Calibri" panose="020F0502020204030204" pitchFamily="34" charset="0"/>
                <a:ea typeface="Calibri" panose="020F0502020204030204" pitchFamily="34" charset="0"/>
                <a:cs typeface="Times New Roman" panose="02020603050405020304" pitchFamily="18" charset="0"/>
              </a:rPr>
              <a:t>If the patient is reported unconscious, the telecommunicator should ask whether the patient is breathing normally. Almost half of OHCA patients exhibit abnormal, agonal breathing (or “gasping”).</a:t>
            </a:r>
          </a:p>
          <a:p>
            <a:pPr marR="0" algn="just">
              <a:lnSpc>
                <a:spcPct val="106000"/>
              </a:lnSpc>
              <a:spcBef>
                <a:spcPts val="0"/>
              </a:spcBef>
              <a:spcAft>
                <a:spcPts val="800"/>
              </a:spcAft>
            </a:pPr>
            <a:r>
              <a:rPr lang="en-US" sz="1200" dirty="0">
                <a:latin typeface="Calibri" panose="020F0502020204030204" pitchFamily="34" charset="0"/>
                <a:ea typeface="Calibri" panose="020F0502020204030204" pitchFamily="34" charset="0"/>
                <a:cs typeface="Times New Roman" panose="02020603050405020304" pitchFamily="18" charset="0"/>
              </a:rPr>
              <a:t> </a:t>
            </a:r>
          </a:p>
          <a:p>
            <a:pPr marR="0" algn="just">
              <a:lnSpc>
                <a:spcPct val="106000"/>
              </a:lnSpc>
              <a:spcBef>
                <a:spcPts val="0"/>
              </a:spcBef>
              <a:spcAft>
                <a:spcPts val="0"/>
              </a:spcAft>
            </a:pPr>
            <a:r>
              <a:rPr lang="en-US" sz="1200" b="1" dirty="0">
                <a:latin typeface="Calibri" panose="020F0502020204030204" pitchFamily="34" charset="0"/>
                <a:ea typeface="Calibri" panose="020F0502020204030204" pitchFamily="34" charset="0"/>
                <a:cs typeface="Times New Roman" panose="02020603050405020304" pitchFamily="18" charset="0"/>
              </a:rPr>
              <a:t>Agonal breathing is common in the first few minutes of cardiac arrest</a:t>
            </a:r>
            <a:r>
              <a:rPr lang="en-US" sz="1200" dirty="0">
                <a:latin typeface="Calibri" panose="020F0502020204030204" pitchFamily="34" charset="0"/>
                <a:ea typeface="Calibri" panose="020F0502020204030204" pitchFamily="34" charset="0"/>
                <a:cs typeface="Times New Roman" panose="02020603050405020304" pitchFamily="18" charset="0"/>
              </a:rPr>
              <a:t>. It is caused by brainstem reflexes and is the body’s last-ditch effort to deliver oxygen to the vital organs during OHCA.  It is completely ineffective. It is typically slower than the rate for regular breathing and presents in a variety of ways.  Importantly, agonal breathing has been shown to decrease the chance telecommunicators (1) recognize OHCA and (2) succeed in getting bystanders to start chest compressions. Yet these are the patients we have the best chance of saving. Here are a few examples of what agonal breaths can sound like over the phone. </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26</a:t>
            </a:fld>
            <a:endParaRPr lang="en-US"/>
          </a:p>
        </p:txBody>
      </p:sp>
    </p:spTree>
    <p:extLst>
      <p:ext uri="{BB962C8B-B14F-4D97-AF65-F5344CB8AC3E}">
        <p14:creationId xmlns:p14="http://schemas.microsoft.com/office/powerpoint/2010/main" val="294675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observe significant variation in survival from OHCA. Unfortunately, </a:t>
            </a:r>
            <a:r>
              <a:rPr lang="en-US" i="1" dirty="0"/>
              <a:t>where</a:t>
            </a:r>
            <a:r>
              <a:rPr lang="en-US" dirty="0"/>
              <a:t> you live effects </a:t>
            </a:r>
            <a:r>
              <a:rPr lang="en-US" i="1" dirty="0"/>
              <a:t>if </a:t>
            </a:r>
            <a:r>
              <a:rPr lang="en-US" dirty="0"/>
              <a:t>you live. Why? These disparities largely reflect differences in the effectiveness of emergency response from one region to another.</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4</a:t>
            </a:fld>
            <a:endParaRPr lang="en-US"/>
          </a:p>
        </p:txBody>
      </p:sp>
    </p:spTree>
    <p:extLst>
      <p:ext uri="{BB962C8B-B14F-4D97-AF65-F5344CB8AC3E}">
        <p14:creationId xmlns:p14="http://schemas.microsoft.com/office/powerpoint/2010/main" val="3995829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27</a:t>
            </a:fld>
            <a:endParaRPr lang="en-US"/>
          </a:p>
        </p:txBody>
      </p:sp>
    </p:spTree>
    <p:extLst>
      <p:ext uri="{BB962C8B-B14F-4D97-AF65-F5344CB8AC3E}">
        <p14:creationId xmlns:p14="http://schemas.microsoft.com/office/powerpoint/2010/main" val="12149490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28</a:t>
            </a:fld>
            <a:endParaRPr lang="en-US"/>
          </a:p>
        </p:txBody>
      </p:sp>
    </p:spTree>
    <p:extLst>
      <p:ext uri="{BB962C8B-B14F-4D97-AF65-F5344CB8AC3E}">
        <p14:creationId xmlns:p14="http://schemas.microsoft.com/office/powerpoint/2010/main" val="26333920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u="sng" dirty="0"/>
          </a:p>
        </p:txBody>
      </p:sp>
      <p:sp>
        <p:nvSpPr>
          <p:cNvPr id="4" name="Slide Number Placeholder 3"/>
          <p:cNvSpPr>
            <a:spLocks noGrp="1"/>
          </p:cNvSpPr>
          <p:nvPr>
            <p:ph type="sldNum" sz="quarter" idx="5"/>
          </p:nvPr>
        </p:nvSpPr>
        <p:spPr/>
        <p:txBody>
          <a:bodyPr/>
          <a:lstStyle/>
          <a:p>
            <a:fld id="{6CE972CC-F347-9C48-BD99-479D8055F14D}" type="slidenum">
              <a:rPr lang="en-US" smtClean="0"/>
              <a:t>29</a:t>
            </a:fld>
            <a:endParaRPr lang="en-US"/>
          </a:p>
        </p:txBody>
      </p:sp>
    </p:spTree>
    <p:extLst>
      <p:ext uri="{BB962C8B-B14F-4D97-AF65-F5344CB8AC3E}">
        <p14:creationId xmlns:p14="http://schemas.microsoft.com/office/powerpoint/2010/main" val="2121690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30</a:t>
            </a:fld>
            <a:endParaRPr lang="en-US"/>
          </a:p>
        </p:txBody>
      </p:sp>
    </p:spTree>
    <p:extLst>
      <p:ext uri="{BB962C8B-B14F-4D97-AF65-F5344CB8AC3E}">
        <p14:creationId xmlns:p14="http://schemas.microsoft.com/office/powerpoint/2010/main" val="35674123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32</a:t>
            </a:fld>
            <a:endParaRPr lang="en-US"/>
          </a:p>
        </p:txBody>
      </p:sp>
    </p:spTree>
    <p:extLst>
      <p:ext uri="{BB962C8B-B14F-4D97-AF65-F5344CB8AC3E}">
        <p14:creationId xmlns:p14="http://schemas.microsoft.com/office/powerpoint/2010/main" val="19441295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If telecommunicators are unclear whether a patient is conscious and/or breathing normally, they should start CPR instructions as soon as possible – “when in doubt, there is no doubt.” The chance that chest compressions injure adults not in cardiac arrest is very small – </a:t>
            </a:r>
            <a:r>
              <a:rPr lang="en-US" sz="1200" b="1" kern="1200" dirty="0">
                <a:solidFill>
                  <a:schemeClr val="tx1"/>
                </a:solidFill>
                <a:effectLst/>
                <a:latin typeface="+mn-lt"/>
                <a:ea typeface="+mn-ea"/>
                <a:cs typeface="+mn-cs"/>
              </a:rPr>
              <a:t>one study found that the chance of injury (</a:t>
            </a:r>
            <a:r>
              <a:rPr lang="en-US" sz="1200" b="1" kern="1200" dirty="0" err="1">
                <a:solidFill>
                  <a:schemeClr val="tx1"/>
                </a:solidFill>
                <a:effectLst/>
                <a:latin typeface="+mn-lt"/>
                <a:ea typeface="+mn-ea"/>
                <a:cs typeface="+mn-cs"/>
              </a:rPr>
              <a:t>eg</a:t>
            </a:r>
            <a:r>
              <a:rPr lang="en-US" sz="1200" b="1" kern="1200" dirty="0">
                <a:solidFill>
                  <a:schemeClr val="tx1"/>
                </a:solidFill>
                <a:effectLst/>
                <a:latin typeface="+mn-lt"/>
                <a:ea typeface="+mn-ea"/>
                <a:cs typeface="+mn-cs"/>
              </a:rPr>
              <a:t>, rib fractures) to adults not in cardiac arrest was just 2%.</a:t>
            </a:r>
            <a:r>
              <a:rPr lang="en-US" sz="1200" kern="1200" dirty="0">
                <a:solidFill>
                  <a:schemeClr val="tx1"/>
                </a:solidFill>
                <a:effectLst/>
                <a:latin typeface="+mn-lt"/>
                <a:ea typeface="+mn-ea"/>
                <a:cs typeface="+mn-cs"/>
              </a:rPr>
              <a:t> The study found zero cases where patients sustained any serious injury, such as damage to internal organs. </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33</a:t>
            </a:fld>
            <a:endParaRPr lang="en-US"/>
          </a:p>
        </p:txBody>
      </p:sp>
    </p:spTree>
    <p:extLst>
      <p:ext uri="{BB962C8B-B14F-4D97-AF65-F5344CB8AC3E}">
        <p14:creationId xmlns:p14="http://schemas.microsoft.com/office/powerpoint/2010/main" val="26027448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34</a:t>
            </a:fld>
            <a:endParaRPr lang="en-US"/>
          </a:p>
        </p:txBody>
      </p:sp>
    </p:spTree>
    <p:extLst>
      <p:ext uri="{BB962C8B-B14F-4D97-AF65-F5344CB8AC3E}">
        <p14:creationId xmlns:p14="http://schemas.microsoft.com/office/powerpoint/2010/main" val="10750641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Patients have enough oxygen in their lungs and blood to keep the vital organs healthy for several minutes if compressions are performed to circulate the blood. </a:t>
            </a:r>
          </a:p>
          <a:p>
            <a:r>
              <a:rPr lang="en-US" sz="1200" kern="1200" dirty="0">
                <a:solidFill>
                  <a:schemeClr val="tx1"/>
                </a:solidFill>
                <a:effectLst/>
                <a:latin typeface="+mn-lt"/>
                <a:ea typeface="+mn-ea"/>
                <a:cs typeface="+mn-cs"/>
              </a:rPr>
              <a:t>There are three key components in lay rescuer chest compressions: compression rate, compression depth, and recoil.</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Compression Rate</a:t>
            </a:r>
          </a:p>
          <a:p>
            <a:r>
              <a:rPr lang="en-US" sz="1200" kern="1200" dirty="0">
                <a:solidFill>
                  <a:schemeClr val="tx1"/>
                </a:solidFill>
                <a:effectLst/>
                <a:latin typeface="+mn-lt"/>
                <a:ea typeface="+mn-ea"/>
                <a:cs typeface="+mn-cs"/>
              </a:rPr>
              <a:t> A rate of 100 – 120 compressions per minute (</a:t>
            </a:r>
            <a:r>
              <a:rPr lang="en-US" sz="1200" kern="1200" dirty="0" err="1">
                <a:solidFill>
                  <a:schemeClr val="tx1"/>
                </a:solidFill>
                <a:effectLst/>
                <a:latin typeface="+mn-lt"/>
                <a:ea typeface="+mn-ea"/>
                <a:cs typeface="+mn-cs"/>
              </a:rPr>
              <a:t>cpm</a:t>
            </a:r>
            <a:r>
              <a:rPr lang="en-US" sz="1200" kern="1200" dirty="0">
                <a:solidFill>
                  <a:schemeClr val="tx1"/>
                </a:solidFill>
                <a:effectLst/>
                <a:latin typeface="+mn-lt"/>
                <a:ea typeface="+mn-ea"/>
                <a:cs typeface="+mn-cs"/>
              </a:rPr>
              <a:t>) is optimal.  Metronomes are available for free and should be used.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Evidence suggests that proper compression depth is associated with survival. A depth of 2-2.4 inches is optimal, but how is a caller to be expected to assess that depth? The reality is, they really can’t. So, when providing instructions, callers should be encouraged to “push as hard as you can.” With lay rescuers, there is little concern that they will push too deep. In fact, typically callers do not push deep enough.</a:t>
            </a:r>
          </a:p>
          <a:p>
            <a:endParaRPr lang="en-US" sz="1200" kern="1200" dirty="0">
              <a:solidFill>
                <a:schemeClr val="tx1"/>
              </a:solidFill>
              <a:effectLst/>
              <a:latin typeface="+mn-lt"/>
              <a:ea typeface="+mn-ea"/>
              <a:cs typeface="+mn-cs"/>
            </a:endParaRPr>
          </a:p>
          <a:p>
            <a:r>
              <a:rPr lang="en-US" dirty="0"/>
              <a:t>Compression recoil:</a:t>
            </a:r>
          </a:p>
          <a:p>
            <a:r>
              <a:rPr lang="en-US" dirty="0"/>
              <a:t>During the compression phase, oxygenated blood is moved out of the heart and lungs to the brain and other vital organs. However, it is only in the decompression phase (“recoil”) that blood comes into heart. When the chest recoils, decreased pressure in the chest cavity creates a vacuum, causing the heart and lungs to refill with blood that will once again be moved through the body with the next compression.</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35</a:t>
            </a:fld>
            <a:endParaRPr lang="en-US"/>
          </a:p>
        </p:txBody>
      </p:sp>
    </p:spTree>
    <p:extLst>
      <p:ext uri="{BB962C8B-B14F-4D97-AF65-F5344CB8AC3E}">
        <p14:creationId xmlns:p14="http://schemas.microsoft.com/office/powerpoint/2010/main" val="29956482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the majority of calls come from cell phones, telecommunicators should ask callers whether they are on a cell phone and, if so, direct them to put it on speaker function. This helps communication while callers attempt to follow instructions. As with OHCA identification, however, there are barriers to providing CPR instructions.</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36</a:t>
            </a:fld>
            <a:endParaRPr lang="en-US"/>
          </a:p>
        </p:txBody>
      </p:sp>
    </p:spTree>
    <p:extLst>
      <p:ext uri="{BB962C8B-B14F-4D97-AF65-F5344CB8AC3E}">
        <p14:creationId xmlns:p14="http://schemas.microsoft.com/office/powerpoint/2010/main" val="36388982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marR="0">
              <a:lnSpc>
                <a:spcPct val="106000"/>
              </a:lnSpc>
              <a:spcBef>
                <a:spcPts val="0"/>
              </a:spcBef>
              <a:spcAft>
                <a:spcPts val="800"/>
              </a:spcAft>
            </a:pPr>
            <a:r>
              <a:rPr lang="en-US" dirty="0">
                <a:latin typeface="Calibri" panose="020F0502020204030204" pitchFamily="34" charset="0"/>
                <a:ea typeface="Calibri" panose="020F0502020204030204" pitchFamily="34" charset="0"/>
                <a:cs typeface="Calibri" panose="020F0502020204030204" pitchFamily="34" charset="0"/>
              </a:rPr>
              <a:t>There are many reasons why callers may hesitate, or even refuse, to perform CPR. They may lack confidence in their ability to perform CPR or fear they may hurt the patient, believing the patient is not really in arrest. They may think they have to perform rescue breaths or may think the patient is already dead.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06000"/>
              </a:lnSpc>
              <a:spcBef>
                <a:spcPts val="0"/>
              </a:spcBef>
              <a:spcAft>
                <a:spcPts val="800"/>
              </a:spcAft>
            </a:pPr>
            <a:r>
              <a:rPr lang="en-US" dirty="0">
                <a:latin typeface="Calibri" panose="020F0502020204030204" pitchFamily="34" charset="0"/>
                <a:ea typeface="Calibri" panose="020F0502020204030204" pitchFamily="34" charset="0"/>
                <a:cs typeface="Calibri" panose="020F0502020204030204" pitchFamily="34" charset="0"/>
              </a:rPr>
              <a:t>Telecommunicators can help overcome each of these barriers.</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0"/>
              </a:spcAft>
            </a:pPr>
            <a: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t>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0"/>
              </a:spcAft>
            </a:pPr>
            <a: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t>Barrier 1: Caller hesitates or refuses instructions</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0"/>
              </a:spcAft>
            </a:pPr>
            <a:r>
              <a:rPr lang="en-US" dirty="0">
                <a:latin typeface="Calibri" panose="020F0502020204030204" pitchFamily="34" charset="0"/>
                <a:ea typeface="Calibri" panose="020F0502020204030204" pitchFamily="34" charset="0"/>
                <a:cs typeface="Calibri" panose="020F0502020204030204" pitchFamily="34" charset="0"/>
              </a:rPr>
              <a:t>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0"/>
              </a:spcAft>
            </a:pPr>
            <a:r>
              <a:rPr lang="en-US" dirty="0">
                <a:solidFill>
                  <a:srgbClr val="00B050"/>
                </a:solidFill>
                <a:latin typeface="Calibri" panose="020F0502020204030204" pitchFamily="34" charset="0"/>
                <a:ea typeface="Calibri" panose="020F0502020204030204" pitchFamily="34" charset="0"/>
                <a:cs typeface="Times New Roman" panose="02020603050405020304" pitchFamily="18" charset="0"/>
              </a:rPr>
              <a:t>Tactic 1: Be decisive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914400" marR="0">
              <a:lnSpc>
                <a:spcPct val="107000"/>
              </a:lnSpc>
              <a:spcBef>
                <a:spcPts val="0"/>
              </a:spcBef>
              <a:spcAft>
                <a:spcPts val="800"/>
              </a:spcAft>
            </a:pPr>
            <a:r>
              <a:rPr lang="en-US" dirty="0">
                <a:latin typeface="Calibri" panose="020F0502020204030204" pitchFamily="34" charset="0"/>
                <a:ea typeface="Yu Mincho" panose="02020400000000000000" pitchFamily="18" charset="-128"/>
                <a:cs typeface="Times New Roman" panose="02020603050405020304" pitchFamily="18" charset="0"/>
              </a:rPr>
              <a:t>A telecommunicator who is decisive and confident in giving instructions will help the caller overcome hesitation and doubt in their ability to perform CPR. By providing encouragement and support, the telecommunicator creates an informal partnership with the caller which can increase the caller’s confidence to perform CPR.</a:t>
            </a:r>
          </a:p>
          <a:p>
            <a:pPr marL="914400" marR="0">
              <a:lnSpc>
                <a:spcPct val="107000"/>
              </a:lnSpc>
              <a:spcBef>
                <a:spcPts val="0"/>
              </a:spcBef>
              <a:spcAft>
                <a:spcPts val="800"/>
              </a:spcAft>
            </a:pPr>
            <a:endParaRPr lang="en-US" dirty="0">
              <a:latin typeface="Calibri" panose="020F0502020204030204" pitchFamily="34" charset="0"/>
              <a:ea typeface="Yu Mincho" panose="02020400000000000000" pitchFamily="18" charset="-128"/>
              <a:cs typeface="Times New Roman" panose="02020603050405020304" pitchFamily="18" charset="0"/>
            </a:endParaRPr>
          </a:p>
          <a:p>
            <a:r>
              <a:rPr lang="en-US" sz="1200" kern="1200" dirty="0">
                <a:solidFill>
                  <a:schemeClr val="tx1"/>
                </a:solidFill>
                <a:effectLst/>
                <a:latin typeface="+mn-lt"/>
                <a:ea typeface="+mn-ea"/>
                <a:cs typeface="+mn-cs"/>
              </a:rPr>
              <a:t>Barrier 2: Patient Positioning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Perhaps the most challenging barrier to starting instructions is patient positioning. CPR should be done with patients flat on their back on a hard, flat surface (usually the floor), but patients are often found on a bed, couch, chair, or even the toilet. Sometimes they are wedged between any of these and a wall.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Callers often say the patient is too heavy to get to the floor. One study found that compressions were about half as likely to start and were delayed by more than one-and-a-half minutes because callers either couldn’t get patients into position or took considerable time to do so.</a:t>
            </a:r>
          </a:p>
          <a:p>
            <a:endParaRPr lang="en-US" sz="1200" kern="1200" dirty="0">
              <a:solidFill>
                <a:schemeClr val="tx1"/>
              </a:solidFill>
              <a:effectLst/>
              <a:latin typeface="+mn-lt"/>
              <a:ea typeface="+mn-ea"/>
              <a:cs typeface="+mn-cs"/>
            </a:endParaRPr>
          </a:p>
          <a:p>
            <a:r>
              <a:rPr lang="en-US" dirty="0"/>
              <a:t>Tactic: Get help</a:t>
            </a:r>
          </a:p>
          <a:p>
            <a:r>
              <a:rPr lang="en-US" dirty="0"/>
              <a:t> </a:t>
            </a:r>
          </a:p>
          <a:p>
            <a:r>
              <a:rPr lang="en-US" dirty="0"/>
              <a:t>Callers in emotional distress may not think to get help from people (</a:t>
            </a:r>
            <a:r>
              <a:rPr lang="en-US" dirty="0" err="1"/>
              <a:t>eg</a:t>
            </a:r>
            <a:r>
              <a:rPr lang="en-US" dirty="0"/>
              <a:t>, a family member) readily available to assist. Telecommunicators should ask “</a:t>
            </a:r>
            <a:r>
              <a:rPr lang="en-US" b="1" dirty="0"/>
              <a:t>Is there anyone there who can help you?</a:t>
            </a:r>
            <a:r>
              <a:rPr lang="en-US" dirty="0"/>
              <a:t>” Patients are far more likely to receive compressions when callers facing this barrier have at least one other lay rescuer present.</a:t>
            </a:r>
          </a:p>
          <a:p>
            <a:endParaRPr lang="en-US" dirty="0"/>
          </a:p>
          <a:p>
            <a:r>
              <a:rPr lang="en-US" dirty="0"/>
              <a:t>Tactic: Sheet drag</a:t>
            </a:r>
          </a:p>
          <a:p>
            <a:r>
              <a:rPr lang="en-US" dirty="0"/>
              <a:t> If the patient is on the bed, telecommunicators can advise callers to grab and drag the sheet off the bed.</a:t>
            </a:r>
          </a:p>
          <a:p>
            <a:endParaRPr lang="en-US" dirty="0"/>
          </a:p>
          <a:p>
            <a:r>
              <a:rPr lang="en-US" dirty="0"/>
              <a:t>Tactic: Insist and assure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Telecommunicators should encourage and support callers in their efforts to position patients. Sometimes telecommunicators must simply insist that callers get patients to the floor and assure them they can succeed. Callers don’t always know their own strength. Females in one study were as likely to get males to the floor as males were to get females to the floor. Telecommunicators, however, must be aware of the impact of time on the patient’s chance of survival. There are times when callers simply can’t get patients to the floor.  In these cases, CPR should be started with the patient on the bed.  While not ideal, the choice here is no CPR or some CPR. Always attempt CPR when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914400" marR="0">
              <a:lnSpc>
                <a:spcPct val="107000"/>
              </a:lnSpc>
              <a:spcBef>
                <a:spcPts val="0"/>
              </a:spcBef>
              <a:spcAft>
                <a:spcPts val="800"/>
              </a:spcAft>
            </a:pPr>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37</a:t>
            </a:fld>
            <a:endParaRPr lang="en-US"/>
          </a:p>
        </p:txBody>
      </p:sp>
    </p:spTree>
    <p:extLst>
      <p:ext uri="{BB962C8B-B14F-4D97-AF65-F5344CB8AC3E}">
        <p14:creationId xmlns:p14="http://schemas.microsoft.com/office/powerpoint/2010/main" val="533847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T-CPR, where bystanders perform pre-arrival chest compressions as directed by  telecommunicators, generates essential blood flow to the heart and brain and is associated with better long-term outcomes. HP-CPR, in turn, ensures that trained responders maximize this blood flow so that electrical shocks and airway management can secure a successful outcome. In this way, these early links in the Chain of Survival are really a single, continuous effort to restore circulation as soon as possible.  </a:t>
            </a:r>
            <a:endParaRPr lang="en-US" sz="120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5</a:t>
            </a:fld>
            <a:endParaRPr lang="en-US"/>
          </a:p>
        </p:txBody>
      </p:sp>
    </p:spTree>
    <p:extLst>
      <p:ext uri="{BB962C8B-B14F-4D97-AF65-F5344CB8AC3E}">
        <p14:creationId xmlns:p14="http://schemas.microsoft.com/office/powerpoint/2010/main" val="846291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38</a:t>
            </a:fld>
            <a:endParaRPr lang="en-US"/>
          </a:p>
        </p:txBody>
      </p:sp>
    </p:spTree>
    <p:extLst>
      <p:ext uri="{BB962C8B-B14F-4D97-AF65-F5344CB8AC3E}">
        <p14:creationId xmlns:p14="http://schemas.microsoft.com/office/powerpoint/2010/main" val="30053631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39</a:t>
            </a:fld>
            <a:endParaRPr lang="en-US"/>
          </a:p>
        </p:txBody>
      </p:sp>
    </p:spTree>
    <p:extLst>
      <p:ext uri="{BB962C8B-B14F-4D97-AF65-F5344CB8AC3E}">
        <p14:creationId xmlns:p14="http://schemas.microsoft.com/office/powerpoint/2010/main" val="32123744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proper compressions are delivered, it will take approximately 20 compressions before sufficient pressure is created to begin circulating blood through the body.</a:t>
            </a:r>
          </a:p>
          <a:p>
            <a:r>
              <a:rPr lang="en-US" dirty="0"/>
              <a:t>  </a:t>
            </a:r>
          </a:p>
          <a:p>
            <a:r>
              <a:rPr lang="en-US" dirty="0"/>
              <a:t>If compressions are stopped or interrupted, it takes only a few seconds for blood pressure to fall to zero. Once chest compressions have begun, it is very important that telecommunicators not distract callers (by asking unnecessary questions, for example) because distractions can cause callers to pause their compressions. </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40</a:t>
            </a:fld>
            <a:endParaRPr lang="en-US"/>
          </a:p>
        </p:txBody>
      </p:sp>
    </p:spTree>
    <p:extLst>
      <p:ext uri="{BB962C8B-B14F-4D97-AF65-F5344CB8AC3E}">
        <p14:creationId xmlns:p14="http://schemas.microsoft.com/office/powerpoint/2010/main" val="11432791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Yu Mincho" panose="02020400000000000000" pitchFamily="18" charset="-128"/>
                <a:cs typeface="Times New Roman" panose="02020603050405020304" pitchFamily="18" charset="0"/>
              </a:rPr>
              <a:t>To confirm that the caller has begun compressions, and to ensure the compressions are at the appropriate rate, the caller should be asked to count out loud. Counting out loud may tire the caller though, so it is not necessary for them to count for the duration of the call. The goals in asking the caller to count out loud is to ensure compliance with instructions and to confirm that the caller is delivering compressions at the appropriate rate. Once compliance and proper rate have been established, the telecommunicator may take over counting for the caller.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41</a:t>
            </a:fld>
            <a:endParaRPr lang="en-US"/>
          </a:p>
        </p:txBody>
      </p:sp>
    </p:spTree>
    <p:extLst>
      <p:ext uri="{BB962C8B-B14F-4D97-AF65-F5344CB8AC3E}">
        <p14:creationId xmlns:p14="http://schemas.microsoft.com/office/powerpoint/2010/main" val="35504849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T-CPR is as effective in saving lives as bystander CPR without telecommunicator instructions. This is due in part to CPR coaching. </a:t>
            </a:r>
            <a:r>
              <a:rPr kumimoji="0" lang="en-US" altLang="en-US" sz="1200" b="0" i="0" u="none" strike="noStrike" cap="none" normalizeH="0" baseline="0" dirty="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After chest compressions have started, telecommunicators can have a positive impact on compression rate, depth and recoil by providing feedback and guidance until professional rescuers assume care. Consider the audio example here.</a:t>
            </a:r>
            <a:endParaRPr kumimoji="0" lang="en-US" altLang="en-US" sz="2000" b="0" i="0" u="none" strike="noStrike" cap="none" normalizeH="0" baseline="0" dirty="0">
              <a:ln>
                <a:noFill/>
              </a:ln>
              <a:solidFill>
                <a:schemeClr val="tx1"/>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42</a:t>
            </a:fld>
            <a:endParaRPr lang="en-US"/>
          </a:p>
        </p:txBody>
      </p:sp>
    </p:spTree>
    <p:extLst>
      <p:ext uri="{BB962C8B-B14F-4D97-AF65-F5344CB8AC3E}">
        <p14:creationId xmlns:p14="http://schemas.microsoft.com/office/powerpoint/2010/main" val="32380695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43</a:t>
            </a:fld>
            <a:endParaRPr lang="en-US"/>
          </a:p>
        </p:txBody>
      </p:sp>
    </p:spTree>
    <p:extLst>
      <p:ext uri="{BB962C8B-B14F-4D97-AF65-F5344CB8AC3E}">
        <p14:creationId xmlns:p14="http://schemas.microsoft.com/office/powerpoint/2010/main" val="28268076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44</a:t>
            </a:fld>
            <a:endParaRPr lang="en-US"/>
          </a:p>
        </p:txBody>
      </p:sp>
    </p:spTree>
    <p:extLst>
      <p:ext uri="{BB962C8B-B14F-4D97-AF65-F5344CB8AC3E}">
        <p14:creationId xmlns:p14="http://schemas.microsoft.com/office/powerpoint/2010/main" val="12274450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Trainer: Please see the “Simulate T-CPR” material in the CPR </a:t>
            </a:r>
            <a:r>
              <a:rPr lang="en-US" dirty="0" err="1"/>
              <a:t>LifeLinks</a:t>
            </a:r>
            <a:r>
              <a:rPr lang="en-US" dirty="0"/>
              <a:t> document</a:t>
            </a:r>
          </a:p>
        </p:txBody>
      </p:sp>
      <p:sp>
        <p:nvSpPr>
          <p:cNvPr id="4" name="Slide Number Placeholder 3"/>
          <p:cNvSpPr>
            <a:spLocks noGrp="1"/>
          </p:cNvSpPr>
          <p:nvPr>
            <p:ph type="sldNum" sz="quarter" idx="5"/>
          </p:nvPr>
        </p:nvSpPr>
        <p:spPr/>
        <p:txBody>
          <a:bodyPr/>
          <a:lstStyle/>
          <a:p>
            <a:fld id="{6CE972CC-F347-9C48-BD99-479D8055F14D}" type="slidenum">
              <a:rPr lang="en-US" smtClean="0"/>
              <a:t>45</a:t>
            </a:fld>
            <a:endParaRPr lang="en-US"/>
          </a:p>
        </p:txBody>
      </p:sp>
    </p:spTree>
    <p:extLst>
      <p:ext uri="{BB962C8B-B14F-4D97-AF65-F5344CB8AC3E}">
        <p14:creationId xmlns:p14="http://schemas.microsoft.com/office/powerpoint/2010/main" val="7310506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Performance measurement is essential for performance improvement. Performance review is non-punitive – the objective is to teach, encourage, and support telecommunicators. While not strictly part of T-CPR training, measurement should be central to a telecommunicator’s continuing education. It provides essential feedback that can take three forms:</a:t>
            </a:r>
          </a:p>
          <a:p>
            <a:pPr marL="9144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Font typeface="Courier New" panose="02070309020205020404" pitchFamily="49" charset="0"/>
              <a:buNone/>
            </a:pPr>
            <a:r>
              <a:rPr lang="en-US" sz="1600" dirty="0">
                <a:latin typeface="Calibri" panose="020F0502020204030204" pitchFamily="34" charset="0"/>
                <a:ea typeface="Calibri" panose="020F0502020204030204" pitchFamily="34" charset="0"/>
                <a:cs typeface="Times New Roman" panose="02020603050405020304" pitchFamily="18" charset="0"/>
              </a:rPr>
              <a:t>           1.  Standardized reports on overall staff performance on key T-CPR process measures. These measures shed light on collective strengths and weaknesses.</a:t>
            </a:r>
          </a:p>
          <a:p>
            <a:pPr marL="11430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 </a:t>
            </a:r>
          </a:p>
          <a:p>
            <a:pPr marL="1143000" marR="0">
              <a:lnSpc>
                <a:spcPct val="107000"/>
              </a:lnSpc>
              <a:spcBef>
                <a:spcPts val="0"/>
              </a:spcBef>
              <a:spcAft>
                <a:spcPts val="0"/>
              </a:spcAft>
            </a:pPr>
            <a:r>
              <a:rPr lang="en-US" sz="1600" dirty="0">
                <a:latin typeface="Calibri" panose="020F0502020204030204" pitchFamily="34" charset="0"/>
                <a:ea typeface="Calibri" panose="020F0502020204030204" pitchFamily="34" charset="0"/>
                <a:cs typeface="Times New Roman" panose="02020603050405020304" pitchFamily="18" charset="0"/>
              </a:rPr>
              <a:t> </a:t>
            </a:r>
          </a:p>
          <a:p>
            <a:pPr marL="457200" marR="0" lvl="1" indent="0">
              <a:lnSpc>
                <a:spcPct val="107000"/>
              </a:lnSpc>
              <a:spcBef>
                <a:spcPts val="0"/>
              </a:spcBef>
              <a:spcAft>
                <a:spcPts val="0"/>
              </a:spcAft>
              <a:buFont typeface="Courier New" panose="02070309020205020404" pitchFamily="49" charset="0"/>
              <a:buNone/>
            </a:pPr>
            <a:r>
              <a:rPr lang="en-US" sz="1600" dirty="0">
                <a:latin typeface="Calibri" panose="020F0502020204030204" pitchFamily="34" charset="0"/>
                <a:ea typeface="Calibri" panose="020F0502020204030204" pitchFamily="34" charset="0"/>
                <a:cs typeface="Times New Roman" panose="02020603050405020304" pitchFamily="18" charset="0"/>
              </a:rPr>
              <a:t>2. Standardized audio reviews of individual telecommunicator performance on OHCA calls.  These reviews can be conducted by supervisors, peers, or by the telecommunicators who processed the call themselves. PSAPs should try to conduct these reviews within a week and no longer than a month from the call. In general, the sooner a review occurs, the more effective it is.</a:t>
            </a:r>
          </a:p>
          <a:p>
            <a:pPr marL="457200" marR="0" lvl="1" indent="0">
              <a:lnSpc>
                <a:spcPct val="107000"/>
              </a:lnSpc>
              <a:spcBef>
                <a:spcPts val="0"/>
              </a:spcBef>
              <a:spcAft>
                <a:spcPts val="0"/>
              </a:spcAft>
              <a:buFont typeface="Courier New" panose="02070309020205020404" pitchFamily="49" charset="0"/>
              <a:buNone/>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1" indent="0" algn="l" defTabSz="914400" rtl="0" eaLnBrk="1" fontAlgn="auto" latinLnBrk="0" hangingPunct="1">
              <a:lnSpc>
                <a:spcPct val="107000"/>
              </a:lnSpc>
              <a:spcBef>
                <a:spcPts val="0"/>
              </a:spcBef>
              <a:spcAft>
                <a:spcPts val="0"/>
              </a:spcAft>
              <a:buClrTx/>
              <a:buSzTx/>
              <a:buFont typeface="Courier New" panose="02070309020205020404" pitchFamily="49" charset="0"/>
              <a:buNone/>
              <a:tabLst/>
              <a:defRPr/>
            </a:pPr>
            <a:r>
              <a:rPr lang="en-US" sz="1200" kern="1200" dirty="0">
                <a:solidFill>
                  <a:schemeClr val="tx1"/>
                </a:solidFill>
                <a:effectLst/>
                <a:latin typeface="+mn-lt"/>
                <a:ea typeface="+mn-ea"/>
                <a:cs typeface="+mn-cs"/>
              </a:rPr>
              <a:t>3. Real-time feedback on call handling as telecommunicators process OHCA calls. </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47</a:t>
            </a:fld>
            <a:endParaRPr lang="en-US"/>
          </a:p>
        </p:txBody>
      </p:sp>
    </p:spTree>
    <p:extLst>
      <p:ext uri="{BB962C8B-B14F-4D97-AF65-F5344CB8AC3E}">
        <p14:creationId xmlns:p14="http://schemas.microsoft.com/office/powerpoint/2010/main" val="9685707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48</a:t>
            </a:fld>
            <a:endParaRPr lang="en-US"/>
          </a:p>
        </p:txBody>
      </p:sp>
    </p:spTree>
    <p:extLst>
      <p:ext uri="{BB962C8B-B14F-4D97-AF65-F5344CB8AC3E}">
        <p14:creationId xmlns:p14="http://schemas.microsoft.com/office/powerpoint/2010/main" val="3579095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Bystander CPR increases OHCA survival. One analysis found that the “OR,” or “Odds Ratio,” for survival was </a:t>
            </a:r>
            <a:r>
              <a:rPr lang="en-US" altLang="zh-CN" b="1" dirty="0"/>
              <a:t>nearly two and a half times higher </a:t>
            </a:r>
            <a:r>
              <a:rPr lang="en-US" altLang="zh-CN" dirty="0"/>
              <a:t>for patients who received bystander CPR before EMS arrival compared to patients who did not receive bystander CPR before EMS arrival. </a:t>
            </a:r>
          </a:p>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7</a:t>
            </a:fld>
            <a:endParaRPr lang="en-US"/>
          </a:p>
        </p:txBody>
      </p:sp>
    </p:spTree>
    <p:extLst>
      <p:ext uri="{BB962C8B-B14F-4D97-AF65-F5344CB8AC3E}">
        <p14:creationId xmlns:p14="http://schemas.microsoft.com/office/powerpoint/2010/main" val="882617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10</a:t>
            </a:fld>
            <a:endParaRPr lang="en-US"/>
          </a:p>
        </p:txBody>
      </p:sp>
    </p:spTree>
    <p:extLst>
      <p:ext uri="{BB962C8B-B14F-4D97-AF65-F5344CB8AC3E}">
        <p14:creationId xmlns:p14="http://schemas.microsoft.com/office/powerpoint/2010/main" val="1655392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11</a:t>
            </a:fld>
            <a:endParaRPr lang="en-US"/>
          </a:p>
        </p:txBody>
      </p:sp>
    </p:spTree>
    <p:extLst>
      <p:ext uri="{BB962C8B-B14F-4D97-AF65-F5344CB8AC3E}">
        <p14:creationId xmlns:p14="http://schemas.microsoft.com/office/powerpoint/2010/main" val="364341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12</a:t>
            </a:fld>
            <a:endParaRPr lang="en-US"/>
          </a:p>
        </p:txBody>
      </p:sp>
    </p:spTree>
    <p:extLst>
      <p:ext uri="{BB962C8B-B14F-4D97-AF65-F5344CB8AC3E}">
        <p14:creationId xmlns:p14="http://schemas.microsoft.com/office/powerpoint/2010/main" val="27043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13</a:t>
            </a:fld>
            <a:endParaRPr lang="en-US"/>
          </a:p>
        </p:txBody>
      </p:sp>
    </p:spTree>
    <p:extLst>
      <p:ext uri="{BB962C8B-B14F-4D97-AF65-F5344CB8AC3E}">
        <p14:creationId xmlns:p14="http://schemas.microsoft.com/office/powerpoint/2010/main" val="1713464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CE972CC-F347-9C48-BD99-479D8055F14D}" type="slidenum">
              <a:rPr lang="en-US" smtClean="0"/>
              <a:t>14</a:t>
            </a:fld>
            <a:endParaRPr lang="en-US"/>
          </a:p>
        </p:txBody>
      </p:sp>
    </p:spTree>
    <p:extLst>
      <p:ext uri="{BB962C8B-B14F-4D97-AF65-F5344CB8AC3E}">
        <p14:creationId xmlns:p14="http://schemas.microsoft.com/office/powerpoint/2010/main" val="18790818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911.gov/" TargetMode="External"/><Relationship Id="rId2" Type="http://schemas.openxmlformats.org/officeDocument/2006/relationships/hyperlink" Target="http://ems.gov/"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911.gov/" TargetMode="External"/><Relationship Id="rId2" Type="http://schemas.openxmlformats.org/officeDocument/2006/relationships/hyperlink" Target="http://ems.gov/"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ems.gov/" TargetMode="Externa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911.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911.gov/" TargetMode="External"/><Relationship Id="rId2" Type="http://schemas.openxmlformats.org/officeDocument/2006/relationships/hyperlink" Target="http://ems.gov/"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911.gov/" TargetMode="External"/><Relationship Id="rId2" Type="http://schemas.openxmlformats.org/officeDocument/2006/relationships/hyperlink" Target="http://ems.gov/"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911.gov/" TargetMode="External"/><Relationship Id="rId2" Type="http://schemas.openxmlformats.org/officeDocument/2006/relationships/hyperlink" Target="http://ems.gov/"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2CB9C4-63B0-FE42-AA0C-392E7FD552C1}"/>
              </a:ext>
            </a:extLst>
          </p:cNvPr>
          <p:cNvSpPr/>
          <p:nvPr userDrawn="1"/>
        </p:nvSpPr>
        <p:spPr>
          <a:xfrm>
            <a:off x="0" y="5715000"/>
            <a:ext cx="12192000" cy="1143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4F5A4444-A0FD-9F4A-AF46-D4FDBBB1C4C1}"/>
              </a:ext>
            </a:extLst>
          </p:cNvPr>
          <p:cNvSpPr txBox="1"/>
          <p:nvPr userDrawn="1"/>
        </p:nvSpPr>
        <p:spPr>
          <a:xfrm>
            <a:off x="1040558" y="6055667"/>
            <a:ext cx="10110882" cy="461665"/>
          </a:xfrm>
          <a:prstGeom prst="rect">
            <a:avLst/>
          </a:prstGeom>
          <a:noFill/>
        </p:spPr>
        <p:txBody>
          <a:bodyPr wrap="square" rtlCol="0" anchor="b" anchorCtr="0">
            <a:spAutoFit/>
          </a:bodyPr>
          <a:lstStyle/>
          <a:p>
            <a:pPr algn="ctr"/>
            <a:r>
              <a:rPr lang="en-US" sz="2400" dirty="0">
                <a:solidFill>
                  <a:schemeClr val="bg1"/>
                </a:solidFill>
                <a:latin typeface="+mj-lt"/>
              </a:rPr>
              <a:t>Telecommunicator CPR</a:t>
            </a:r>
          </a:p>
        </p:txBody>
      </p:sp>
      <p:pic>
        <p:nvPicPr>
          <p:cNvPr id="7" name="Picture 6">
            <a:extLst>
              <a:ext uri="{FF2B5EF4-FFF2-40B4-BE49-F238E27FC236}">
                <a16:creationId xmlns:a16="http://schemas.microsoft.com/office/drawing/2014/main" id="{9BC3C6E0-C376-2F40-9749-1AB5F59113CE}"/>
              </a:ext>
            </a:extLst>
          </p:cNvPr>
          <p:cNvPicPr>
            <a:picLocks noChangeAspect="1"/>
          </p:cNvPicPr>
          <p:nvPr userDrawn="1"/>
        </p:nvPicPr>
        <p:blipFill>
          <a:blip r:embed="rId2"/>
          <a:stretch>
            <a:fillRect/>
          </a:stretch>
        </p:blipFill>
        <p:spPr>
          <a:xfrm>
            <a:off x="3000939" y="656439"/>
            <a:ext cx="6190119" cy="4343400"/>
          </a:xfrm>
          <a:prstGeom prst="rect">
            <a:avLst/>
          </a:prstGeom>
        </p:spPr>
      </p:pic>
    </p:spTree>
    <p:extLst>
      <p:ext uri="{BB962C8B-B14F-4D97-AF65-F5344CB8AC3E}">
        <p14:creationId xmlns:p14="http://schemas.microsoft.com/office/powerpoint/2010/main" val="31418809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Right">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DD6482F-0A2B-E94B-A92E-51B3D235140D}"/>
              </a:ext>
            </a:extLst>
          </p:cNvPr>
          <p:cNvSpPr txBox="1"/>
          <p:nvPr userDrawn="1"/>
        </p:nvSpPr>
        <p:spPr>
          <a:xfrm>
            <a:off x="5468667" y="6400800"/>
            <a:ext cx="6263085" cy="184666"/>
          </a:xfrm>
          <a:prstGeom prst="rect">
            <a:avLst/>
          </a:prstGeom>
          <a:noFill/>
        </p:spPr>
        <p:txBody>
          <a:bodyPr wrap="square" lIns="0" tIns="0" rIns="0" bIns="0" rtlCol="0" anchor="b" anchorCtr="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bg2"/>
                </a:solidFill>
                <a:latin typeface="+mn-lt"/>
                <a:ea typeface="+mn-ea"/>
                <a:cs typeface="+mn-cs"/>
              </a:rPr>
              <a:t>9-1-1 and EMS United to Save More Lives      </a:t>
            </a:r>
            <a:r>
              <a:rPr lang="en-US" sz="1200" dirty="0">
                <a:solidFill>
                  <a:schemeClr val="bg2"/>
                </a:solidFill>
                <a:latin typeface="+mj-lt"/>
                <a:hlinkClick r:id="rId2"/>
              </a:rPr>
              <a:t>ems.gov</a:t>
            </a:r>
            <a:r>
              <a:rPr lang="en-US" sz="1200" dirty="0">
                <a:solidFill>
                  <a:schemeClr val="bg2"/>
                </a:solidFill>
                <a:latin typeface="+mj-lt"/>
              </a:rPr>
              <a:t>  |  </a:t>
            </a:r>
            <a:r>
              <a:rPr lang="en-US" sz="1200" dirty="0">
                <a:solidFill>
                  <a:schemeClr val="bg2"/>
                </a:solidFill>
                <a:latin typeface="+mj-lt"/>
                <a:hlinkClick r:id="rId3"/>
              </a:rPr>
              <a:t>911.gov</a:t>
            </a:r>
            <a:endParaRPr lang="en-US" sz="1200" dirty="0">
              <a:solidFill>
                <a:schemeClr val="bg2"/>
              </a:solidFill>
              <a:latin typeface="+mj-lt"/>
            </a:endParaRPr>
          </a:p>
        </p:txBody>
      </p:sp>
      <p:pic>
        <p:nvPicPr>
          <p:cNvPr id="8" name="Picture 7">
            <a:extLst>
              <a:ext uri="{FF2B5EF4-FFF2-40B4-BE49-F238E27FC236}">
                <a16:creationId xmlns:a16="http://schemas.microsoft.com/office/drawing/2014/main" id="{E874C0B1-7B54-3048-9AAF-7368419E6B1B}"/>
              </a:ext>
            </a:extLst>
          </p:cNvPr>
          <p:cNvPicPr>
            <a:picLocks noChangeAspect="1"/>
          </p:cNvPicPr>
          <p:nvPr userDrawn="1"/>
        </p:nvPicPr>
        <p:blipFill>
          <a:blip r:embed="rId4"/>
          <a:stretch>
            <a:fillRect/>
          </a:stretch>
        </p:blipFill>
        <p:spPr>
          <a:xfrm>
            <a:off x="457200" y="6248860"/>
            <a:ext cx="2659310" cy="387770"/>
          </a:xfrm>
          <a:prstGeom prst="rect">
            <a:avLst/>
          </a:prstGeom>
        </p:spPr>
      </p:pic>
      <p:sp>
        <p:nvSpPr>
          <p:cNvPr id="12" name="Text Placeholder 10">
            <a:extLst>
              <a:ext uri="{FF2B5EF4-FFF2-40B4-BE49-F238E27FC236}">
                <a16:creationId xmlns:a16="http://schemas.microsoft.com/office/drawing/2014/main" id="{70BAF535-72FA-F644-B8C9-4BFE2392C94B}"/>
              </a:ext>
            </a:extLst>
          </p:cNvPr>
          <p:cNvSpPr>
            <a:spLocks noGrp="1"/>
          </p:cNvSpPr>
          <p:nvPr>
            <p:ph type="body" sz="quarter" idx="14" hasCustomPrompt="1"/>
          </p:nvPr>
        </p:nvSpPr>
        <p:spPr>
          <a:xfrm>
            <a:off x="5120878" y="2545974"/>
            <a:ext cx="6610873" cy="575222"/>
          </a:xfrm>
        </p:spPr>
        <p:txBody>
          <a:bodyPr bIns="118872" anchor="b" anchorCtr="0"/>
          <a:lstStyle>
            <a:lvl1pPr marL="0" indent="0">
              <a:buNone/>
              <a:defRPr sz="2400" b="0">
                <a:solidFill>
                  <a:schemeClr val="accent1"/>
                </a:solidFill>
                <a:latin typeface="+mj-lt"/>
              </a:defRPr>
            </a:lvl1pPr>
          </a:lstStyle>
          <a:p>
            <a:pPr lvl="0"/>
            <a:r>
              <a:rPr lang="en-US" dirty="0"/>
              <a:t>The CPR </a:t>
            </a:r>
            <a:r>
              <a:rPr lang="en-US" dirty="0" err="1"/>
              <a:t>LifeLinks</a:t>
            </a:r>
            <a:r>
              <a:rPr lang="en-US" dirty="0"/>
              <a:t> Implementation Toolkit</a:t>
            </a:r>
          </a:p>
        </p:txBody>
      </p:sp>
      <p:sp>
        <p:nvSpPr>
          <p:cNvPr id="13" name="Text Placeholder 15">
            <a:extLst>
              <a:ext uri="{FF2B5EF4-FFF2-40B4-BE49-F238E27FC236}">
                <a16:creationId xmlns:a16="http://schemas.microsoft.com/office/drawing/2014/main" id="{0E87F806-5F88-5B48-8CDD-458F9ABEB296}"/>
              </a:ext>
            </a:extLst>
          </p:cNvPr>
          <p:cNvSpPr>
            <a:spLocks noGrp="1"/>
          </p:cNvSpPr>
          <p:nvPr>
            <p:ph type="body" sz="quarter" idx="15" hasCustomPrompt="1"/>
          </p:nvPr>
        </p:nvSpPr>
        <p:spPr>
          <a:xfrm>
            <a:off x="5121275" y="802174"/>
            <a:ext cx="6610477" cy="173214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CPR </a:t>
            </a:r>
            <a:r>
              <a:rPr lang="en-US" dirty="0" err="1"/>
              <a:t>LifeLinks</a:t>
            </a:r>
            <a:r>
              <a:rPr lang="en-US" dirty="0"/>
              <a:t> is a national initiative that encourages local collaboration between 9-1-1 and EMS to improve out-of-hospital cardiac arrest survival rates by improving care in the first links in the “Chain of Survival”: early 9-1-1 access/intervention and early (and effective) CPR.</a:t>
            </a:r>
          </a:p>
        </p:txBody>
      </p:sp>
      <p:sp>
        <p:nvSpPr>
          <p:cNvPr id="14" name="Text Placeholder 15">
            <a:extLst>
              <a:ext uri="{FF2B5EF4-FFF2-40B4-BE49-F238E27FC236}">
                <a16:creationId xmlns:a16="http://schemas.microsoft.com/office/drawing/2014/main" id="{264D01CF-41D8-D540-9497-9E9D2E3F724F}"/>
              </a:ext>
            </a:extLst>
          </p:cNvPr>
          <p:cNvSpPr>
            <a:spLocks noGrp="1"/>
          </p:cNvSpPr>
          <p:nvPr>
            <p:ph type="body" sz="quarter" idx="16" hasCustomPrompt="1"/>
          </p:nvPr>
        </p:nvSpPr>
        <p:spPr>
          <a:xfrm>
            <a:off x="5121275" y="3141330"/>
            <a:ext cx="6610475" cy="2394886"/>
          </a:xfrm>
        </p:spPr>
        <p:txBody>
          <a:bodyPr tIns="228600">
            <a:spAutoFit/>
          </a:bodyPr>
          <a:lstStyle>
            <a:lvl1pPr marL="0" indent="0">
              <a:buFontTx/>
              <a:buNone/>
              <a:defRPr/>
            </a:lvl1pPr>
            <a:lvl2pPr marL="742950" indent="-285750">
              <a:buFont typeface="Arial" panose="020B0604020202020204" pitchFamily="34" charset="0"/>
              <a:buChar char="•"/>
              <a:defRPr/>
            </a:lvl2pPr>
            <a:lvl3pPr marL="914400" indent="0">
              <a:buNone/>
              <a:defRPr/>
            </a:lvl3pPr>
            <a:lvl4pPr marL="1371600" indent="0">
              <a:buNone/>
              <a:defRPr/>
            </a:lvl4pPr>
            <a:lvl5pPr marL="1828800" indent="0">
              <a:buNone/>
              <a:defRPr/>
            </a:lvl5pPr>
          </a:lstStyle>
          <a:p>
            <a:pPr lvl="0"/>
            <a:r>
              <a:rPr lang="en-US" dirty="0"/>
              <a:t>Find resources and a practical roadmap for how:</a:t>
            </a:r>
          </a:p>
          <a:p>
            <a:pPr lvl="1"/>
            <a:r>
              <a:rPr lang="en-US" dirty="0"/>
              <a:t>Any 9-1-1 agency can put telecommunicator CPR protocols and training into place.</a:t>
            </a:r>
          </a:p>
          <a:p>
            <a:pPr lvl="1"/>
            <a:r>
              <a:rPr lang="en-US" dirty="0"/>
              <a:t>Agencies providing EMS can implement High-Performance CPR.</a:t>
            </a:r>
          </a:p>
          <a:p>
            <a:pPr lvl="0"/>
            <a:r>
              <a:rPr lang="en-US" dirty="0"/>
              <a:t>Learn strategies and explore case studies for how 9-1-1 and EMS can collaborate, working together to strengthen the Chain of Survival.</a:t>
            </a:r>
          </a:p>
        </p:txBody>
      </p:sp>
      <p:sp>
        <p:nvSpPr>
          <p:cNvPr id="10" name="Picture Placeholder 2">
            <a:extLst>
              <a:ext uri="{FF2B5EF4-FFF2-40B4-BE49-F238E27FC236}">
                <a16:creationId xmlns:a16="http://schemas.microsoft.com/office/drawing/2014/main" id="{E4A1E004-9664-554C-B35E-7901767DA8CF}"/>
              </a:ext>
            </a:extLst>
          </p:cNvPr>
          <p:cNvSpPr>
            <a:spLocks noGrp="1" noChangeAspect="1"/>
          </p:cNvSpPr>
          <p:nvPr>
            <p:ph type="pic" idx="1"/>
          </p:nvPr>
        </p:nvSpPr>
        <p:spPr>
          <a:xfrm>
            <a:off x="457200" y="802174"/>
            <a:ext cx="4188242" cy="5066441"/>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6" name="Text Placeholder 10">
            <a:extLst>
              <a:ext uri="{FF2B5EF4-FFF2-40B4-BE49-F238E27FC236}">
                <a16:creationId xmlns:a16="http://schemas.microsoft.com/office/drawing/2014/main" id="{96754F54-F3DA-A643-8B5D-5D1063E8E90D}"/>
              </a:ext>
            </a:extLst>
          </p:cNvPr>
          <p:cNvSpPr>
            <a:spLocks noGrp="1"/>
          </p:cNvSpPr>
          <p:nvPr>
            <p:ph type="body" sz="quarter" idx="17" hasCustomPrompt="1"/>
          </p:nvPr>
        </p:nvSpPr>
        <p:spPr>
          <a:xfrm>
            <a:off x="5120878" y="3121196"/>
            <a:ext cx="6611112" cy="36576"/>
          </a:xfrm>
          <a:solidFill>
            <a:schemeClr val="accent2"/>
          </a:solidFill>
        </p:spPr>
        <p:txBody>
          <a:bodyPr bIns="118872" anchor="b" anchorCtr="0"/>
          <a:lstStyle>
            <a:lvl1pPr marL="0" indent="0">
              <a:buNone/>
              <a:defRPr sz="2400" b="0">
                <a:noFill/>
                <a:latin typeface="+mj-lt"/>
              </a:defRPr>
            </a:lvl1pPr>
          </a:lstStyle>
          <a:p>
            <a:pPr lvl="0"/>
            <a:r>
              <a:rPr lang="en-US" dirty="0"/>
              <a:t>line</a:t>
            </a:r>
          </a:p>
        </p:txBody>
      </p:sp>
    </p:spTree>
    <p:extLst>
      <p:ext uri="{BB962C8B-B14F-4D97-AF65-F5344CB8AC3E}">
        <p14:creationId xmlns:p14="http://schemas.microsoft.com/office/powerpoint/2010/main" val="477213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ntent Right">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DD6482F-0A2B-E94B-A92E-51B3D235140D}"/>
              </a:ext>
            </a:extLst>
          </p:cNvPr>
          <p:cNvSpPr txBox="1"/>
          <p:nvPr userDrawn="1"/>
        </p:nvSpPr>
        <p:spPr>
          <a:xfrm>
            <a:off x="5468667" y="6400800"/>
            <a:ext cx="6263085" cy="184666"/>
          </a:xfrm>
          <a:prstGeom prst="rect">
            <a:avLst/>
          </a:prstGeom>
          <a:noFill/>
        </p:spPr>
        <p:txBody>
          <a:bodyPr wrap="square" lIns="0" tIns="0" rIns="0" bIns="0" rtlCol="0" anchor="b" anchorCtr="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bg2"/>
                </a:solidFill>
                <a:latin typeface="+mn-lt"/>
                <a:ea typeface="+mn-ea"/>
                <a:cs typeface="+mn-cs"/>
              </a:rPr>
              <a:t>9-1-1 and EMS United to Save More Lives      </a:t>
            </a:r>
            <a:r>
              <a:rPr lang="en-US" sz="1200" dirty="0">
                <a:solidFill>
                  <a:schemeClr val="bg2"/>
                </a:solidFill>
                <a:latin typeface="+mj-lt"/>
                <a:hlinkClick r:id="rId2"/>
              </a:rPr>
              <a:t>ems.gov</a:t>
            </a:r>
            <a:r>
              <a:rPr lang="en-US" sz="1200" dirty="0">
                <a:solidFill>
                  <a:schemeClr val="bg2"/>
                </a:solidFill>
                <a:latin typeface="+mj-lt"/>
              </a:rPr>
              <a:t>  |  </a:t>
            </a:r>
            <a:r>
              <a:rPr lang="en-US" sz="1200" dirty="0">
                <a:solidFill>
                  <a:schemeClr val="bg2"/>
                </a:solidFill>
                <a:latin typeface="+mj-lt"/>
                <a:hlinkClick r:id="rId3"/>
              </a:rPr>
              <a:t>911.gov</a:t>
            </a:r>
            <a:endParaRPr lang="en-US" sz="1200" dirty="0">
              <a:solidFill>
                <a:schemeClr val="bg2"/>
              </a:solidFill>
              <a:latin typeface="+mj-lt"/>
            </a:endParaRPr>
          </a:p>
        </p:txBody>
      </p:sp>
      <p:pic>
        <p:nvPicPr>
          <p:cNvPr id="8" name="Picture 7">
            <a:extLst>
              <a:ext uri="{FF2B5EF4-FFF2-40B4-BE49-F238E27FC236}">
                <a16:creationId xmlns:a16="http://schemas.microsoft.com/office/drawing/2014/main" id="{E874C0B1-7B54-3048-9AAF-7368419E6B1B}"/>
              </a:ext>
            </a:extLst>
          </p:cNvPr>
          <p:cNvPicPr>
            <a:picLocks noChangeAspect="1"/>
          </p:cNvPicPr>
          <p:nvPr userDrawn="1"/>
        </p:nvPicPr>
        <p:blipFill>
          <a:blip r:embed="rId4"/>
          <a:stretch>
            <a:fillRect/>
          </a:stretch>
        </p:blipFill>
        <p:spPr>
          <a:xfrm>
            <a:off x="457200" y="6248860"/>
            <a:ext cx="2659310" cy="387770"/>
          </a:xfrm>
          <a:prstGeom prst="rect">
            <a:avLst/>
          </a:prstGeom>
        </p:spPr>
      </p:pic>
      <p:sp>
        <p:nvSpPr>
          <p:cNvPr id="12" name="Text Placeholder 10">
            <a:extLst>
              <a:ext uri="{FF2B5EF4-FFF2-40B4-BE49-F238E27FC236}">
                <a16:creationId xmlns:a16="http://schemas.microsoft.com/office/drawing/2014/main" id="{70BAF535-72FA-F644-B8C9-4BFE2392C94B}"/>
              </a:ext>
            </a:extLst>
          </p:cNvPr>
          <p:cNvSpPr>
            <a:spLocks noGrp="1"/>
          </p:cNvSpPr>
          <p:nvPr>
            <p:ph type="body" sz="quarter" idx="14" hasCustomPrompt="1"/>
          </p:nvPr>
        </p:nvSpPr>
        <p:spPr>
          <a:xfrm>
            <a:off x="5120878" y="802174"/>
            <a:ext cx="6610873" cy="575222"/>
          </a:xfrm>
        </p:spPr>
        <p:txBody>
          <a:bodyPr bIns="118872" anchor="b" anchorCtr="0"/>
          <a:lstStyle>
            <a:lvl1pPr marL="0" indent="0">
              <a:buNone/>
              <a:defRPr sz="2400" b="0">
                <a:solidFill>
                  <a:schemeClr val="accent1"/>
                </a:solidFill>
                <a:latin typeface="+mj-lt"/>
              </a:defRPr>
            </a:lvl1pPr>
          </a:lstStyle>
          <a:p>
            <a:pPr lvl="0"/>
            <a:r>
              <a:rPr lang="en-US" dirty="0"/>
              <a:t>The CPR </a:t>
            </a:r>
            <a:r>
              <a:rPr lang="en-US" dirty="0" err="1"/>
              <a:t>LifeLinks</a:t>
            </a:r>
            <a:r>
              <a:rPr lang="en-US" dirty="0"/>
              <a:t> Implementation Toolkit</a:t>
            </a:r>
          </a:p>
        </p:txBody>
      </p:sp>
      <p:sp>
        <p:nvSpPr>
          <p:cNvPr id="14" name="Text Placeholder 15">
            <a:extLst>
              <a:ext uri="{FF2B5EF4-FFF2-40B4-BE49-F238E27FC236}">
                <a16:creationId xmlns:a16="http://schemas.microsoft.com/office/drawing/2014/main" id="{264D01CF-41D8-D540-9497-9E9D2E3F724F}"/>
              </a:ext>
            </a:extLst>
          </p:cNvPr>
          <p:cNvSpPr>
            <a:spLocks noGrp="1"/>
          </p:cNvSpPr>
          <p:nvPr>
            <p:ph type="body" sz="quarter" idx="16" hasCustomPrompt="1"/>
          </p:nvPr>
        </p:nvSpPr>
        <p:spPr>
          <a:xfrm>
            <a:off x="5121275" y="1397530"/>
            <a:ext cx="6610475" cy="2394886"/>
          </a:xfrm>
        </p:spPr>
        <p:txBody>
          <a:bodyPr tIns="228600">
            <a:spAutoFit/>
          </a:bodyPr>
          <a:lstStyle>
            <a:lvl1pPr marL="0" indent="0">
              <a:buFontTx/>
              <a:buNone/>
              <a:defRPr/>
            </a:lvl1pPr>
            <a:lvl2pPr marL="742950" indent="-285750">
              <a:buFont typeface="Arial" panose="020B0604020202020204" pitchFamily="34" charset="0"/>
              <a:buChar char="•"/>
              <a:defRPr/>
            </a:lvl2pPr>
            <a:lvl3pPr marL="914400" indent="0">
              <a:buNone/>
              <a:defRPr/>
            </a:lvl3pPr>
            <a:lvl4pPr marL="1371600" indent="0">
              <a:buNone/>
              <a:defRPr/>
            </a:lvl4pPr>
            <a:lvl5pPr marL="1828800" indent="0">
              <a:buNone/>
              <a:defRPr/>
            </a:lvl5pPr>
          </a:lstStyle>
          <a:p>
            <a:pPr lvl="0"/>
            <a:r>
              <a:rPr lang="en-US" dirty="0"/>
              <a:t>Find resources and a practical roadmap for how:</a:t>
            </a:r>
          </a:p>
          <a:p>
            <a:pPr lvl="1"/>
            <a:r>
              <a:rPr lang="en-US" dirty="0"/>
              <a:t>Any 9-1-1 agency can put telecommunicator CPR protocols and training into place.</a:t>
            </a:r>
          </a:p>
          <a:p>
            <a:pPr lvl="1"/>
            <a:r>
              <a:rPr lang="en-US" dirty="0"/>
              <a:t>Agencies providing EMS can implement High-Performance CPR.</a:t>
            </a:r>
          </a:p>
          <a:p>
            <a:pPr lvl="0"/>
            <a:r>
              <a:rPr lang="en-US" dirty="0"/>
              <a:t>Learn strategies and explore case studies for how 9-1-1 and EMS can collaborate, working together to strengthen the Chain of Survival.</a:t>
            </a:r>
          </a:p>
        </p:txBody>
      </p:sp>
      <p:sp>
        <p:nvSpPr>
          <p:cNvPr id="10" name="Picture Placeholder 2">
            <a:extLst>
              <a:ext uri="{FF2B5EF4-FFF2-40B4-BE49-F238E27FC236}">
                <a16:creationId xmlns:a16="http://schemas.microsoft.com/office/drawing/2014/main" id="{E4A1E004-9664-554C-B35E-7901767DA8CF}"/>
              </a:ext>
            </a:extLst>
          </p:cNvPr>
          <p:cNvSpPr>
            <a:spLocks noGrp="1" noChangeAspect="1"/>
          </p:cNvSpPr>
          <p:nvPr>
            <p:ph type="pic" idx="1"/>
          </p:nvPr>
        </p:nvSpPr>
        <p:spPr>
          <a:xfrm>
            <a:off x="457200" y="802174"/>
            <a:ext cx="4188242" cy="5066441"/>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6" name="Text Placeholder 10">
            <a:extLst>
              <a:ext uri="{FF2B5EF4-FFF2-40B4-BE49-F238E27FC236}">
                <a16:creationId xmlns:a16="http://schemas.microsoft.com/office/drawing/2014/main" id="{52ED97D4-6ED1-2940-B7E9-43584AE11BB2}"/>
              </a:ext>
            </a:extLst>
          </p:cNvPr>
          <p:cNvSpPr>
            <a:spLocks noGrp="1"/>
          </p:cNvSpPr>
          <p:nvPr>
            <p:ph type="body" sz="quarter" idx="17" hasCustomPrompt="1"/>
          </p:nvPr>
        </p:nvSpPr>
        <p:spPr>
          <a:xfrm>
            <a:off x="5120638" y="1382030"/>
            <a:ext cx="6611112" cy="36576"/>
          </a:xfrm>
          <a:solidFill>
            <a:schemeClr val="accent2"/>
          </a:solidFill>
        </p:spPr>
        <p:txBody>
          <a:bodyPr bIns="118872" anchor="b" anchorCtr="0"/>
          <a:lstStyle>
            <a:lvl1pPr marL="0" indent="0">
              <a:buNone/>
              <a:defRPr sz="2400" b="0">
                <a:noFill/>
                <a:latin typeface="+mj-lt"/>
              </a:defRPr>
            </a:lvl1pPr>
          </a:lstStyle>
          <a:p>
            <a:pPr lvl="0"/>
            <a:r>
              <a:rPr lang="en-US" dirty="0"/>
              <a:t>line</a:t>
            </a:r>
          </a:p>
        </p:txBody>
      </p:sp>
    </p:spTree>
    <p:extLst>
      <p:ext uri="{BB962C8B-B14F-4D97-AF65-F5344CB8AC3E}">
        <p14:creationId xmlns:p14="http://schemas.microsoft.com/office/powerpoint/2010/main" val="1332903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Left (No Footer)">
    <p:spTree>
      <p:nvGrpSpPr>
        <p:cNvPr id="1" name=""/>
        <p:cNvGrpSpPr/>
        <p:nvPr/>
      </p:nvGrpSpPr>
      <p:grpSpPr>
        <a:xfrm>
          <a:off x="0" y="0"/>
          <a:ext cx="0" cy="0"/>
          <a:chOff x="0" y="0"/>
          <a:chExt cx="0" cy="0"/>
        </a:xfrm>
      </p:grpSpPr>
      <p:sp>
        <p:nvSpPr>
          <p:cNvPr id="12" name="Text Placeholder 10">
            <a:extLst>
              <a:ext uri="{FF2B5EF4-FFF2-40B4-BE49-F238E27FC236}">
                <a16:creationId xmlns:a16="http://schemas.microsoft.com/office/drawing/2014/main" id="{70BAF535-72FA-F644-B8C9-4BFE2392C94B}"/>
              </a:ext>
            </a:extLst>
          </p:cNvPr>
          <p:cNvSpPr>
            <a:spLocks noGrp="1"/>
          </p:cNvSpPr>
          <p:nvPr>
            <p:ph type="body" sz="quarter" idx="14" hasCustomPrompt="1"/>
          </p:nvPr>
        </p:nvSpPr>
        <p:spPr>
          <a:xfrm>
            <a:off x="456803" y="2545974"/>
            <a:ext cx="6610873" cy="575222"/>
          </a:xfrm>
        </p:spPr>
        <p:txBody>
          <a:bodyPr bIns="118872" anchor="b" anchorCtr="0"/>
          <a:lstStyle>
            <a:lvl1pPr marL="0" indent="0">
              <a:buNone/>
              <a:defRPr sz="2400" b="0">
                <a:solidFill>
                  <a:schemeClr val="accent1"/>
                </a:solidFill>
                <a:latin typeface="+mj-lt"/>
              </a:defRPr>
            </a:lvl1pPr>
          </a:lstStyle>
          <a:p>
            <a:pPr lvl="0"/>
            <a:r>
              <a:rPr lang="en-US" dirty="0"/>
              <a:t>The CPR </a:t>
            </a:r>
            <a:r>
              <a:rPr lang="en-US" dirty="0" err="1"/>
              <a:t>LifeLinks</a:t>
            </a:r>
            <a:r>
              <a:rPr lang="en-US" dirty="0"/>
              <a:t> Implementation Toolkit</a:t>
            </a:r>
          </a:p>
        </p:txBody>
      </p:sp>
      <p:sp>
        <p:nvSpPr>
          <p:cNvPr id="13" name="Text Placeholder 15">
            <a:extLst>
              <a:ext uri="{FF2B5EF4-FFF2-40B4-BE49-F238E27FC236}">
                <a16:creationId xmlns:a16="http://schemas.microsoft.com/office/drawing/2014/main" id="{0E87F806-5F88-5B48-8CDD-458F9ABEB296}"/>
              </a:ext>
            </a:extLst>
          </p:cNvPr>
          <p:cNvSpPr>
            <a:spLocks noGrp="1"/>
          </p:cNvSpPr>
          <p:nvPr>
            <p:ph type="body" sz="quarter" idx="15" hasCustomPrompt="1"/>
          </p:nvPr>
        </p:nvSpPr>
        <p:spPr>
          <a:xfrm>
            <a:off x="457200" y="802174"/>
            <a:ext cx="6610477" cy="173214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CPR </a:t>
            </a:r>
            <a:r>
              <a:rPr lang="en-US" dirty="0" err="1"/>
              <a:t>LifeLinks</a:t>
            </a:r>
            <a:r>
              <a:rPr lang="en-US" dirty="0"/>
              <a:t> is a national initiative that encourages local collaboration between 9-1-1 and EMS to improve out-of-hospital cardiac arrest survival rates by improving care in the first links in the “Chain of Survival”: early 9-1-1 access/intervention and early (and effective) CPR.</a:t>
            </a:r>
          </a:p>
        </p:txBody>
      </p:sp>
      <p:sp>
        <p:nvSpPr>
          <p:cNvPr id="14" name="Text Placeholder 15">
            <a:extLst>
              <a:ext uri="{FF2B5EF4-FFF2-40B4-BE49-F238E27FC236}">
                <a16:creationId xmlns:a16="http://schemas.microsoft.com/office/drawing/2014/main" id="{264D01CF-41D8-D540-9497-9E9D2E3F724F}"/>
              </a:ext>
            </a:extLst>
          </p:cNvPr>
          <p:cNvSpPr>
            <a:spLocks noGrp="1"/>
          </p:cNvSpPr>
          <p:nvPr>
            <p:ph type="body" sz="quarter" idx="16" hasCustomPrompt="1"/>
          </p:nvPr>
        </p:nvSpPr>
        <p:spPr>
          <a:xfrm>
            <a:off x="457200" y="3141330"/>
            <a:ext cx="6610475" cy="2394886"/>
          </a:xfrm>
        </p:spPr>
        <p:txBody>
          <a:bodyPr tIns="228600">
            <a:spAutoFit/>
          </a:bodyPr>
          <a:lstStyle>
            <a:lvl1pPr marL="0" indent="0">
              <a:buFontTx/>
              <a:buNone/>
              <a:defRPr/>
            </a:lvl1pPr>
            <a:lvl2pPr marL="742950" indent="-285750">
              <a:buFont typeface="Arial" panose="020B0604020202020204" pitchFamily="34" charset="0"/>
              <a:buChar char="•"/>
              <a:defRPr/>
            </a:lvl2pPr>
            <a:lvl3pPr marL="914400" indent="0">
              <a:buNone/>
              <a:defRPr/>
            </a:lvl3pPr>
            <a:lvl4pPr marL="1371600" indent="0">
              <a:buNone/>
              <a:defRPr/>
            </a:lvl4pPr>
            <a:lvl5pPr marL="1828800" indent="0">
              <a:buNone/>
              <a:defRPr/>
            </a:lvl5pPr>
          </a:lstStyle>
          <a:p>
            <a:pPr lvl="0"/>
            <a:r>
              <a:rPr lang="en-US" dirty="0"/>
              <a:t>Find resources and a practical roadmap for how:</a:t>
            </a:r>
          </a:p>
          <a:p>
            <a:pPr lvl="1"/>
            <a:r>
              <a:rPr lang="en-US" dirty="0"/>
              <a:t>Any 9-1-1 agency can put telecommunicator CPR protocols and training into place.</a:t>
            </a:r>
          </a:p>
          <a:p>
            <a:pPr lvl="1"/>
            <a:r>
              <a:rPr lang="en-US" dirty="0"/>
              <a:t>Agencies providing EMS can implement High-Performance CPR.</a:t>
            </a:r>
          </a:p>
          <a:p>
            <a:pPr lvl="0"/>
            <a:r>
              <a:rPr lang="en-US" dirty="0"/>
              <a:t>Learn strategies and explore case studies for how 9-1-1 and EMS can collaborate, working together to strengthen the Chain of Survival.</a:t>
            </a:r>
          </a:p>
        </p:txBody>
      </p:sp>
      <p:sp>
        <p:nvSpPr>
          <p:cNvPr id="10" name="Picture Placeholder 2">
            <a:extLst>
              <a:ext uri="{FF2B5EF4-FFF2-40B4-BE49-F238E27FC236}">
                <a16:creationId xmlns:a16="http://schemas.microsoft.com/office/drawing/2014/main" id="{E4A1E004-9664-554C-B35E-7901767DA8CF}"/>
              </a:ext>
            </a:extLst>
          </p:cNvPr>
          <p:cNvSpPr>
            <a:spLocks noGrp="1" noChangeAspect="1"/>
          </p:cNvSpPr>
          <p:nvPr>
            <p:ph type="pic" idx="1"/>
          </p:nvPr>
        </p:nvSpPr>
        <p:spPr>
          <a:xfrm>
            <a:off x="7543510" y="802174"/>
            <a:ext cx="4188242" cy="5066441"/>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8" name="Text Placeholder 10">
            <a:extLst>
              <a:ext uri="{FF2B5EF4-FFF2-40B4-BE49-F238E27FC236}">
                <a16:creationId xmlns:a16="http://schemas.microsoft.com/office/drawing/2014/main" id="{60B74C82-B544-2A41-B111-C99533C5BB6E}"/>
              </a:ext>
            </a:extLst>
          </p:cNvPr>
          <p:cNvSpPr>
            <a:spLocks noGrp="1"/>
          </p:cNvSpPr>
          <p:nvPr>
            <p:ph type="body" sz="quarter" idx="17" hasCustomPrompt="1"/>
          </p:nvPr>
        </p:nvSpPr>
        <p:spPr>
          <a:xfrm>
            <a:off x="456802" y="3114567"/>
            <a:ext cx="6611112" cy="36576"/>
          </a:xfrm>
          <a:solidFill>
            <a:schemeClr val="accent2"/>
          </a:solidFill>
        </p:spPr>
        <p:txBody>
          <a:bodyPr bIns="118872" anchor="b" anchorCtr="0"/>
          <a:lstStyle>
            <a:lvl1pPr marL="0" indent="0">
              <a:buNone/>
              <a:defRPr sz="2400" b="0">
                <a:noFill/>
                <a:latin typeface="+mj-lt"/>
              </a:defRPr>
            </a:lvl1pPr>
          </a:lstStyle>
          <a:p>
            <a:pPr lvl="0"/>
            <a:r>
              <a:rPr lang="en-US" dirty="0"/>
              <a:t>line</a:t>
            </a:r>
          </a:p>
        </p:txBody>
      </p:sp>
    </p:spTree>
    <p:extLst>
      <p:ext uri="{BB962C8B-B14F-4D97-AF65-F5344CB8AC3E}">
        <p14:creationId xmlns:p14="http://schemas.microsoft.com/office/powerpoint/2010/main" val="19605780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 Left (No Footer)">
    <p:spTree>
      <p:nvGrpSpPr>
        <p:cNvPr id="1" name=""/>
        <p:cNvGrpSpPr/>
        <p:nvPr/>
      </p:nvGrpSpPr>
      <p:grpSpPr>
        <a:xfrm>
          <a:off x="0" y="0"/>
          <a:ext cx="0" cy="0"/>
          <a:chOff x="0" y="0"/>
          <a:chExt cx="0" cy="0"/>
        </a:xfrm>
      </p:grpSpPr>
      <p:sp>
        <p:nvSpPr>
          <p:cNvPr id="12" name="Text Placeholder 10">
            <a:extLst>
              <a:ext uri="{FF2B5EF4-FFF2-40B4-BE49-F238E27FC236}">
                <a16:creationId xmlns:a16="http://schemas.microsoft.com/office/drawing/2014/main" id="{70BAF535-72FA-F644-B8C9-4BFE2392C94B}"/>
              </a:ext>
            </a:extLst>
          </p:cNvPr>
          <p:cNvSpPr>
            <a:spLocks noGrp="1"/>
          </p:cNvSpPr>
          <p:nvPr>
            <p:ph type="body" sz="quarter" idx="14" hasCustomPrompt="1"/>
          </p:nvPr>
        </p:nvSpPr>
        <p:spPr>
          <a:xfrm>
            <a:off x="5124322" y="2545974"/>
            <a:ext cx="6610873" cy="575222"/>
          </a:xfrm>
        </p:spPr>
        <p:txBody>
          <a:bodyPr bIns="118872" anchor="b" anchorCtr="0"/>
          <a:lstStyle>
            <a:lvl1pPr marL="0" indent="0">
              <a:buNone/>
              <a:defRPr sz="2400" b="0">
                <a:solidFill>
                  <a:schemeClr val="accent1"/>
                </a:solidFill>
                <a:latin typeface="+mj-lt"/>
              </a:defRPr>
            </a:lvl1pPr>
          </a:lstStyle>
          <a:p>
            <a:pPr lvl="0"/>
            <a:r>
              <a:rPr lang="en-US" dirty="0"/>
              <a:t>The CPR </a:t>
            </a:r>
            <a:r>
              <a:rPr lang="en-US" dirty="0" err="1"/>
              <a:t>LifeLinks</a:t>
            </a:r>
            <a:r>
              <a:rPr lang="en-US" dirty="0"/>
              <a:t> Implementation Toolkit</a:t>
            </a:r>
          </a:p>
        </p:txBody>
      </p:sp>
      <p:sp>
        <p:nvSpPr>
          <p:cNvPr id="13" name="Text Placeholder 15">
            <a:extLst>
              <a:ext uri="{FF2B5EF4-FFF2-40B4-BE49-F238E27FC236}">
                <a16:creationId xmlns:a16="http://schemas.microsoft.com/office/drawing/2014/main" id="{0E87F806-5F88-5B48-8CDD-458F9ABEB296}"/>
              </a:ext>
            </a:extLst>
          </p:cNvPr>
          <p:cNvSpPr>
            <a:spLocks noGrp="1"/>
          </p:cNvSpPr>
          <p:nvPr>
            <p:ph type="body" sz="quarter" idx="15" hasCustomPrompt="1"/>
          </p:nvPr>
        </p:nvSpPr>
        <p:spPr>
          <a:xfrm>
            <a:off x="5124720" y="802174"/>
            <a:ext cx="6610477" cy="173214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CPR </a:t>
            </a:r>
            <a:r>
              <a:rPr lang="en-US" dirty="0" err="1"/>
              <a:t>LifeLinks</a:t>
            </a:r>
            <a:r>
              <a:rPr lang="en-US" dirty="0"/>
              <a:t> is a national initiative that encourages local collaboration between 9-1-1 and EMS to improve out-of-hospital cardiac arrest survival rates by improving care in the first links in the “Chain of Survival”: early 9-1-1 access/intervention and early (and effective) CPR.</a:t>
            </a:r>
          </a:p>
        </p:txBody>
      </p:sp>
      <p:sp>
        <p:nvSpPr>
          <p:cNvPr id="14" name="Text Placeholder 15">
            <a:extLst>
              <a:ext uri="{FF2B5EF4-FFF2-40B4-BE49-F238E27FC236}">
                <a16:creationId xmlns:a16="http://schemas.microsoft.com/office/drawing/2014/main" id="{264D01CF-41D8-D540-9497-9E9D2E3F724F}"/>
              </a:ext>
            </a:extLst>
          </p:cNvPr>
          <p:cNvSpPr>
            <a:spLocks noGrp="1"/>
          </p:cNvSpPr>
          <p:nvPr>
            <p:ph type="body" sz="quarter" idx="16" hasCustomPrompt="1"/>
          </p:nvPr>
        </p:nvSpPr>
        <p:spPr>
          <a:xfrm>
            <a:off x="5124720" y="3141330"/>
            <a:ext cx="6610475" cy="2394886"/>
          </a:xfrm>
        </p:spPr>
        <p:txBody>
          <a:bodyPr tIns="228600">
            <a:spAutoFit/>
          </a:bodyPr>
          <a:lstStyle>
            <a:lvl1pPr marL="0" indent="0">
              <a:buFontTx/>
              <a:buNone/>
              <a:defRPr/>
            </a:lvl1pPr>
            <a:lvl2pPr marL="742950" indent="-285750">
              <a:buFont typeface="Arial" panose="020B0604020202020204" pitchFamily="34" charset="0"/>
              <a:buChar char="•"/>
              <a:defRPr/>
            </a:lvl2pPr>
            <a:lvl3pPr marL="914400" indent="0">
              <a:buNone/>
              <a:defRPr/>
            </a:lvl3pPr>
            <a:lvl4pPr marL="1371600" indent="0">
              <a:buNone/>
              <a:defRPr/>
            </a:lvl4pPr>
            <a:lvl5pPr marL="1828800" indent="0">
              <a:buNone/>
              <a:defRPr/>
            </a:lvl5pPr>
          </a:lstStyle>
          <a:p>
            <a:pPr lvl="0"/>
            <a:r>
              <a:rPr lang="en-US" dirty="0"/>
              <a:t>Find resources and a practical roadmap for how:</a:t>
            </a:r>
          </a:p>
          <a:p>
            <a:pPr lvl="1"/>
            <a:r>
              <a:rPr lang="en-US" dirty="0"/>
              <a:t>Any 9-1-1 agency can put telecommunicator CPR protocols and training into place.</a:t>
            </a:r>
          </a:p>
          <a:p>
            <a:pPr lvl="1"/>
            <a:r>
              <a:rPr lang="en-US" dirty="0"/>
              <a:t>Agencies providing EMS can implement High-Performance CPR.</a:t>
            </a:r>
          </a:p>
          <a:p>
            <a:pPr lvl="0"/>
            <a:r>
              <a:rPr lang="en-US" dirty="0"/>
              <a:t>Learn strategies and explore case studies for how 9-1-1 and EMS can collaborate, working together to strengthen the Chain of Survival.</a:t>
            </a:r>
          </a:p>
        </p:txBody>
      </p:sp>
      <p:sp>
        <p:nvSpPr>
          <p:cNvPr id="10" name="Picture Placeholder 2">
            <a:extLst>
              <a:ext uri="{FF2B5EF4-FFF2-40B4-BE49-F238E27FC236}">
                <a16:creationId xmlns:a16="http://schemas.microsoft.com/office/drawing/2014/main" id="{E4A1E004-9664-554C-B35E-7901767DA8CF}"/>
              </a:ext>
            </a:extLst>
          </p:cNvPr>
          <p:cNvSpPr>
            <a:spLocks noGrp="1" noChangeAspect="1"/>
          </p:cNvSpPr>
          <p:nvPr>
            <p:ph type="pic" idx="1"/>
          </p:nvPr>
        </p:nvSpPr>
        <p:spPr>
          <a:xfrm>
            <a:off x="456803" y="802174"/>
            <a:ext cx="4188242" cy="5066441"/>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8" name="Text Placeholder 10">
            <a:extLst>
              <a:ext uri="{FF2B5EF4-FFF2-40B4-BE49-F238E27FC236}">
                <a16:creationId xmlns:a16="http://schemas.microsoft.com/office/drawing/2014/main" id="{079DB05A-2BA3-A141-AC4D-C9FF38DA881B}"/>
              </a:ext>
            </a:extLst>
          </p:cNvPr>
          <p:cNvSpPr>
            <a:spLocks noGrp="1"/>
          </p:cNvSpPr>
          <p:nvPr>
            <p:ph type="body" sz="quarter" idx="17" hasCustomPrompt="1"/>
          </p:nvPr>
        </p:nvSpPr>
        <p:spPr>
          <a:xfrm>
            <a:off x="5124083" y="3121196"/>
            <a:ext cx="6611112" cy="36576"/>
          </a:xfrm>
          <a:solidFill>
            <a:schemeClr val="accent2"/>
          </a:solidFill>
        </p:spPr>
        <p:txBody>
          <a:bodyPr bIns="118872" anchor="b" anchorCtr="0"/>
          <a:lstStyle>
            <a:lvl1pPr marL="0" indent="0">
              <a:buNone/>
              <a:defRPr sz="2400" b="0">
                <a:noFill/>
                <a:latin typeface="+mj-lt"/>
              </a:defRPr>
            </a:lvl1pPr>
          </a:lstStyle>
          <a:p>
            <a:pPr lvl="0"/>
            <a:r>
              <a:rPr lang="en-US" dirty="0"/>
              <a:t>line</a:t>
            </a:r>
          </a:p>
        </p:txBody>
      </p:sp>
    </p:spTree>
    <p:extLst>
      <p:ext uri="{BB962C8B-B14F-4D97-AF65-F5344CB8AC3E}">
        <p14:creationId xmlns:p14="http://schemas.microsoft.com/office/powerpoint/2010/main" val="1102417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72694B29-D055-534B-B321-0EE4E9AC1241}"/>
              </a:ext>
            </a:extLst>
          </p:cNvPr>
          <p:cNvPicPr>
            <a:picLocks noChangeAspect="1"/>
          </p:cNvPicPr>
          <p:nvPr userDrawn="1"/>
        </p:nvPicPr>
        <p:blipFill>
          <a:blip r:embed="rId2"/>
          <a:stretch>
            <a:fillRect/>
          </a:stretch>
        </p:blipFill>
        <p:spPr>
          <a:xfrm>
            <a:off x="-1784529" y="401150"/>
            <a:ext cx="8837154" cy="6858000"/>
          </a:xfrm>
          <a:prstGeom prst="rect">
            <a:avLst/>
          </a:prstGeom>
        </p:spPr>
      </p:pic>
      <p:sp>
        <p:nvSpPr>
          <p:cNvPr id="2" name="Title 1"/>
          <p:cNvSpPr>
            <a:spLocks noGrp="1"/>
          </p:cNvSpPr>
          <p:nvPr>
            <p:ph type="title" hasCustomPrompt="1"/>
          </p:nvPr>
        </p:nvSpPr>
        <p:spPr>
          <a:xfrm>
            <a:off x="-16137" y="147960"/>
            <a:ext cx="12224274" cy="2879891"/>
          </a:xfrm>
          <a:prstGeom prst="rect">
            <a:avLst/>
          </a:prstGeom>
        </p:spPr>
        <p:txBody>
          <a:bodyPr wrap="square" bIns="0" anchor="b">
            <a:spAutoFit/>
          </a:bodyPr>
          <a:lstStyle>
            <a:lvl1pPr algn="ctr">
              <a:defRPr sz="7200" u="none" strike="noStrike" cap="all" spc="0" baseline="0">
                <a:solidFill>
                  <a:schemeClr val="accent1"/>
                </a:solidFill>
                <a:uFill>
                  <a:solidFill>
                    <a:schemeClr val="accent2"/>
                  </a:solidFill>
                </a:uFill>
              </a:defRPr>
            </a:lvl1pPr>
          </a:lstStyle>
          <a:p>
            <a:r>
              <a:rPr lang="en-US" dirty="0"/>
              <a:t>The CPR </a:t>
            </a:r>
            <a:r>
              <a:rPr lang="en-US" dirty="0" err="1"/>
              <a:t>LifeLinks</a:t>
            </a:r>
            <a:r>
              <a:rPr lang="en-US" dirty="0"/>
              <a:t> Implementation Toolkit</a:t>
            </a:r>
          </a:p>
        </p:txBody>
      </p:sp>
      <p:sp>
        <p:nvSpPr>
          <p:cNvPr id="3" name="Text Placeholder 2"/>
          <p:cNvSpPr>
            <a:spLocks noGrp="1"/>
          </p:cNvSpPr>
          <p:nvPr>
            <p:ph type="body" idx="1" hasCustomPrompt="1"/>
          </p:nvPr>
        </p:nvSpPr>
        <p:spPr>
          <a:xfrm>
            <a:off x="1044647" y="3027851"/>
            <a:ext cx="10102705" cy="769441"/>
          </a:xfrm>
        </p:spPr>
        <p:txBody>
          <a:bodyPr wrap="square" tIns="228600">
            <a:spAutoFit/>
          </a:bodyPr>
          <a:lstStyle>
            <a:lvl1pPr marL="0" indent="0" algn="ctr">
              <a:lnSpc>
                <a:spcPct val="100000"/>
              </a:lnSpc>
              <a:buNone/>
              <a:defRPr sz="3200" baseline="0">
                <a:solidFill>
                  <a:schemeClr val="tx1"/>
                </a:solidFill>
                <a:latin typeface="+mj-lt"/>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9-1-1 and EMS United to Save More Lives</a:t>
            </a:r>
          </a:p>
        </p:txBody>
      </p:sp>
      <p:sp>
        <p:nvSpPr>
          <p:cNvPr id="8" name="TextBox 7">
            <a:extLst>
              <a:ext uri="{FF2B5EF4-FFF2-40B4-BE49-F238E27FC236}">
                <a16:creationId xmlns:a16="http://schemas.microsoft.com/office/drawing/2014/main" id="{D1E9729C-4963-3541-83AC-F6D013939D1A}"/>
              </a:ext>
            </a:extLst>
          </p:cNvPr>
          <p:cNvSpPr txBox="1"/>
          <p:nvPr userDrawn="1"/>
        </p:nvSpPr>
        <p:spPr>
          <a:xfrm>
            <a:off x="5468667" y="6400800"/>
            <a:ext cx="6263085" cy="184666"/>
          </a:xfrm>
          <a:prstGeom prst="rect">
            <a:avLst/>
          </a:prstGeom>
          <a:noFill/>
        </p:spPr>
        <p:txBody>
          <a:bodyPr wrap="square" lIns="0" tIns="0" rIns="0" bIns="0" rtlCol="0" anchor="b" anchorCtr="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bg2"/>
                </a:solidFill>
                <a:latin typeface="+mn-lt"/>
                <a:ea typeface="+mn-ea"/>
                <a:cs typeface="+mn-cs"/>
              </a:rPr>
              <a:t>9-1-1 and EMS United to Save More Lives      </a:t>
            </a:r>
            <a:r>
              <a:rPr lang="en-US" sz="1200" dirty="0">
                <a:solidFill>
                  <a:schemeClr val="bg2"/>
                </a:solidFill>
                <a:latin typeface="+mj-lt"/>
                <a:hlinkClick r:id="rId3"/>
              </a:rPr>
              <a:t>ems.gov</a:t>
            </a:r>
            <a:r>
              <a:rPr lang="en-US" sz="1200" dirty="0">
                <a:solidFill>
                  <a:schemeClr val="bg2"/>
                </a:solidFill>
                <a:latin typeface="+mj-lt"/>
              </a:rPr>
              <a:t>  |  </a:t>
            </a:r>
            <a:r>
              <a:rPr lang="en-US" sz="1200" dirty="0">
                <a:solidFill>
                  <a:schemeClr val="bg2"/>
                </a:solidFill>
                <a:latin typeface="+mj-lt"/>
                <a:hlinkClick r:id="rId4"/>
              </a:rPr>
              <a:t>911.gov</a:t>
            </a:r>
            <a:endParaRPr lang="en-US" sz="1200" dirty="0">
              <a:solidFill>
                <a:schemeClr val="bg2"/>
              </a:solidFill>
              <a:latin typeface="+mj-lt"/>
            </a:endParaRPr>
          </a:p>
        </p:txBody>
      </p:sp>
      <p:pic>
        <p:nvPicPr>
          <p:cNvPr id="9" name="Picture 8">
            <a:extLst>
              <a:ext uri="{FF2B5EF4-FFF2-40B4-BE49-F238E27FC236}">
                <a16:creationId xmlns:a16="http://schemas.microsoft.com/office/drawing/2014/main" id="{23867F18-D38F-694D-84D2-3702F736B526}"/>
              </a:ext>
            </a:extLst>
          </p:cNvPr>
          <p:cNvPicPr>
            <a:picLocks noChangeAspect="1"/>
          </p:cNvPicPr>
          <p:nvPr userDrawn="1"/>
        </p:nvPicPr>
        <p:blipFill>
          <a:blip r:embed="rId5"/>
          <a:stretch>
            <a:fillRect/>
          </a:stretch>
        </p:blipFill>
        <p:spPr>
          <a:xfrm>
            <a:off x="457200" y="6248860"/>
            <a:ext cx="2659310" cy="387770"/>
          </a:xfrm>
          <a:prstGeom prst="rect">
            <a:avLst/>
          </a:prstGeom>
        </p:spPr>
      </p:pic>
    </p:spTree>
    <p:extLst>
      <p:ext uri="{BB962C8B-B14F-4D97-AF65-F5344CB8AC3E}">
        <p14:creationId xmlns:p14="http://schemas.microsoft.com/office/powerpoint/2010/main" val="41559574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648" userDrawn="1">
          <p15:clr>
            <a:srgbClr val="FBAE40"/>
          </p15:clr>
        </p15:guide>
        <p15:guide id="3" orient="horz" pos="3840" userDrawn="1">
          <p15:clr>
            <a:srgbClr val="FBAE40"/>
          </p15:clr>
        </p15:guide>
        <p15:guide id="4" pos="76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ction Slide">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72694B29-D055-534B-B321-0EE4E9AC1241}"/>
              </a:ext>
            </a:extLst>
          </p:cNvPr>
          <p:cNvPicPr>
            <a:picLocks noChangeAspect="1"/>
          </p:cNvPicPr>
          <p:nvPr userDrawn="1"/>
        </p:nvPicPr>
        <p:blipFill>
          <a:blip r:embed="rId2"/>
          <a:stretch>
            <a:fillRect/>
          </a:stretch>
        </p:blipFill>
        <p:spPr>
          <a:xfrm>
            <a:off x="-1784529" y="401150"/>
            <a:ext cx="8837154" cy="6858000"/>
          </a:xfrm>
          <a:prstGeom prst="rect">
            <a:avLst/>
          </a:prstGeom>
        </p:spPr>
      </p:pic>
      <p:sp>
        <p:nvSpPr>
          <p:cNvPr id="2" name="Title 1"/>
          <p:cNvSpPr>
            <a:spLocks noGrp="1"/>
          </p:cNvSpPr>
          <p:nvPr>
            <p:ph type="title" hasCustomPrompt="1"/>
          </p:nvPr>
        </p:nvSpPr>
        <p:spPr>
          <a:xfrm>
            <a:off x="-16137" y="147960"/>
            <a:ext cx="12224274" cy="2879891"/>
          </a:xfrm>
          <a:prstGeom prst="rect">
            <a:avLst/>
          </a:prstGeom>
        </p:spPr>
        <p:txBody>
          <a:bodyPr wrap="square" bIns="0" anchor="b">
            <a:spAutoFit/>
          </a:bodyPr>
          <a:lstStyle>
            <a:lvl1pPr algn="ctr">
              <a:defRPr sz="7200" u="none" strike="noStrike" cap="all" spc="0" baseline="0">
                <a:solidFill>
                  <a:schemeClr val="accent1"/>
                </a:solidFill>
                <a:uFill>
                  <a:solidFill>
                    <a:schemeClr val="accent2"/>
                  </a:solidFill>
                </a:uFill>
              </a:defRPr>
            </a:lvl1pPr>
          </a:lstStyle>
          <a:p>
            <a:r>
              <a:rPr lang="en-US" dirty="0"/>
              <a:t>The CPR </a:t>
            </a:r>
            <a:r>
              <a:rPr lang="en-US" dirty="0" err="1"/>
              <a:t>LifeLinks</a:t>
            </a:r>
            <a:r>
              <a:rPr lang="en-US" dirty="0"/>
              <a:t> Implementation Toolkit</a:t>
            </a:r>
          </a:p>
        </p:txBody>
      </p:sp>
      <p:sp>
        <p:nvSpPr>
          <p:cNvPr id="3" name="Text Placeholder 2"/>
          <p:cNvSpPr>
            <a:spLocks noGrp="1"/>
          </p:cNvSpPr>
          <p:nvPr>
            <p:ph type="body" idx="1" hasCustomPrompt="1"/>
          </p:nvPr>
        </p:nvSpPr>
        <p:spPr>
          <a:xfrm>
            <a:off x="1044647" y="3027851"/>
            <a:ext cx="10102705" cy="769441"/>
          </a:xfrm>
        </p:spPr>
        <p:txBody>
          <a:bodyPr wrap="square" tIns="228600">
            <a:spAutoFit/>
          </a:bodyPr>
          <a:lstStyle>
            <a:lvl1pPr marL="0" indent="0" algn="ctr">
              <a:lnSpc>
                <a:spcPct val="100000"/>
              </a:lnSpc>
              <a:buNone/>
              <a:defRPr sz="3200" baseline="0">
                <a:solidFill>
                  <a:schemeClr val="tx1"/>
                </a:solidFill>
                <a:latin typeface="+mj-lt"/>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9-1-1 and EMS United to Save More Lives</a:t>
            </a:r>
          </a:p>
        </p:txBody>
      </p:sp>
    </p:spTree>
    <p:extLst>
      <p:ext uri="{BB962C8B-B14F-4D97-AF65-F5344CB8AC3E}">
        <p14:creationId xmlns:p14="http://schemas.microsoft.com/office/powerpoint/2010/main" val="1061333501"/>
      </p:ext>
    </p:extLst>
  </p:cSld>
  <p:clrMapOvr>
    <a:masterClrMapping/>
  </p:clrMapOvr>
  <p:extLst>
    <p:ext uri="{DCECCB84-F9BA-43D5-87BE-67443E8EF086}">
      <p15:sldGuideLst xmlns:p15="http://schemas.microsoft.com/office/powerpoint/2012/main">
        <p15:guide id="1" orient="horz" pos="2160">
          <p15:clr>
            <a:srgbClr val="FBAE40"/>
          </p15:clr>
        </p15:guide>
        <p15:guide id="2" pos="648">
          <p15:clr>
            <a:srgbClr val="FBAE40"/>
          </p15:clr>
        </p15:guide>
        <p15:guide id="3" orient="horz" pos="3840">
          <p15:clr>
            <a:srgbClr val="FBAE40"/>
          </p15:clr>
        </p15:guide>
        <p15:guide id="4" pos="76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lternate Transition">
    <p:bg>
      <p:bgPr>
        <a:solidFill>
          <a:schemeClr val="accent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75D61F1-4DAD-5F43-A23B-F5CE8E18FA56}"/>
              </a:ext>
            </a:extLst>
          </p:cNvPr>
          <p:cNvPicPr>
            <a:picLocks noChangeAspect="1"/>
          </p:cNvPicPr>
          <p:nvPr userDrawn="1"/>
        </p:nvPicPr>
        <p:blipFill>
          <a:blip r:embed="rId2">
            <a:alphaModFix amt="16000"/>
          </a:blip>
          <a:stretch>
            <a:fillRect/>
          </a:stretch>
        </p:blipFill>
        <p:spPr>
          <a:xfrm>
            <a:off x="-1733729" y="401150"/>
            <a:ext cx="8837154" cy="6858000"/>
          </a:xfrm>
          <a:prstGeom prst="rect">
            <a:avLst/>
          </a:prstGeom>
        </p:spPr>
      </p:pic>
      <p:sp>
        <p:nvSpPr>
          <p:cNvPr id="2" name="Title 1"/>
          <p:cNvSpPr>
            <a:spLocks noGrp="1"/>
          </p:cNvSpPr>
          <p:nvPr>
            <p:ph type="title" hasCustomPrompt="1"/>
          </p:nvPr>
        </p:nvSpPr>
        <p:spPr>
          <a:xfrm>
            <a:off x="-16137" y="1089756"/>
            <a:ext cx="12224274" cy="1938095"/>
          </a:xfrm>
          <a:prstGeom prst="rect">
            <a:avLst/>
          </a:prstGeom>
        </p:spPr>
        <p:txBody>
          <a:bodyPr wrap="square" bIns="0" anchor="b">
            <a:spAutoFit/>
          </a:bodyPr>
          <a:lstStyle>
            <a:lvl1pPr algn="ctr">
              <a:defRPr sz="7200" u="none" strike="noStrike" cap="all" spc="0" baseline="0">
                <a:solidFill>
                  <a:schemeClr val="tx1"/>
                </a:solidFill>
                <a:uFill>
                  <a:solidFill>
                    <a:schemeClr val="accent2"/>
                  </a:solidFill>
                </a:uFill>
              </a:defRPr>
            </a:lvl1pPr>
          </a:lstStyle>
          <a:p>
            <a:r>
              <a:rPr lang="en-US" dirty="0"/>
              <a:t>The CPR </a:t>
            </a:r>
            <a:r>
              <a:rPr lang="en-US" dirty="0" err="1"/>
              <a:t>LifeLinks</a:t>
            </a:r>
            <a:r>
              <a:rPr lang="en-US" dirty="0"/>
              <a:t> Implementation Toolkit</a:t>
            </a:r>
          </a:p>
        </p:txBody>
      </p:sp>
      <p:sp>
        <p:nvSpPr>
          <p:cNvPr id="3" name="Text Placeholder 2"/>
          <p:cNvSpPr>
            <a:spLocks noGrp="1"/>
          </p:cNvSpPr>
          <p:nvPr>
            <p:ph type="body" idx="1" hasCustomPrompt="1"/>
          </p:nvPr>
        </p:nvSpPr>
        <p:spPr>
          <a:xfrm>
            <a:off x="1044647" y="3027851"/>
            <a:ext cx="10102705" cy="769441"/>
          </a:xfrm>
        </p:spPr>
        <p:txBody>
          <a:bodyPr wrap="square" tIns="228600">
            <a:spAutoFit/>
          </a:bodyPr>
          <a:lstStyle>
            <a:lvl1pPr marL="0" indent="0" algn="ctr">
              <a:lnSpc>
                <a:spcPct val="100000"/>
              </a:lnSpc>
              <a:buNone/>
              <a:defRPr sz="3200" baseline="0">
                <a:solidFill>
                  <a:schemeClr val="bg1"/>
                </a:solidFill>
                <a:latin typeface="+mj-lt"/>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9-1-1 and EMS United to Save More Lives</a:t>
            </a:r>
          </a:p>
        </p:txBody>
      </p:sp>
    </p:spTree>
    <p:extLst>
      <p:ext uri="{BB962C8B-B14F-4D97-AF65-F5344CB8AC3E}">
        <p14:creationId xmlns:p14="http://schemas.microsoft.com/office/powerpoint/2010/main" val="3409964254"/>
      </p:ext>
    </p:extLst>
  </p:cSld>
  <p:clrMapOvr>
    <a:masterClrMapping/>
  </p:clrMapOvr>
  <p:extLst>
    <p:ext uri="{DCECCB84-F9BA-43D5-87BE-67443E8EF086}">
      <p15:sldGuideLst xmlns:p15="http://schemas.microsoft.com/office/powerpoint/2012/main">
        <p15:guide id="1" orient="horz" pos="2160">
          <p15:clr>
            <a:srgbClr val="FBAE40"/>
          </p15:clr>
        </p15:guide>
        <p15:guide id="2" pos="648">
          <p15:clr>
            <a:srgbClr val="FBAE40"/>
          </p15:clr>
        </p15:guide>
        <p15:guide id="3" orient="horz" pos="3840">
          <p15:clr>
            <a:srgbClr val="FBAE40"/>
          </p15:clr>
        </p15:guide>
        <p15:guide id="4" pos="76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bar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B6FEFA5-480C-EB47-80BE-EEA627A336C2}"/>
              </a:ext>
            </a:extLst>
          </p:cNvPr>
          <p:cNvSpPr/>
          <p:nvPr userDrawn="1"/>
        </p:nvSpPr>
        <p:spPr>
          <a:xfrm>
            <a:off x="0" y="0"/>
            <a:ext cx="4462272"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10">
            <a:extLst>
              <a:ext uri="{FF2B5EF4-FFF2-40B4-BE49-F238E27FC236}">
                <a16:creationId xmlns:a16="http://schemas.microsoft.com/office/drawing/2014/main" id="{51C17713-D69E-2348-8A01-7B0B778CE516}"/>
              </a:ext>
            </a:extLst>
          </p:cNvPr>
          <p:cNvSpPr>
            <a:spLocks noGrp="1"/>
          </p:cNvSpPr>
          <p:nvPr>
            <p:ph type="body" sz="quarter" idx="14" hasCustomPrompt="1"/>
          </p:nvPr>
        </p:nvSpPr>
        <p:spPr>
          <a:xfrm>
            <a:off x="5120877" y="2545974"/>
            <a:ext cx="6610873" cy="575222"/>
          </a:xfrm>
        </p:spPr>
        <p:txBody>
          <a:bodyPr bIns="118872" anchor="b" anchorCtr="0"/>
          <a:lstStyle>
            <a:lvl1pPr marL="0" indent="0">
              <a:buNone/>
              <a:defRPr sz="2400" b="0">
                <a:solidFill>
                  <a:schemeClr val="accent1"/>
                </a:solidFill>
                <a:latin typeface="+mj-lt"/>
              </a:defRPr>
            </a:lvl1pPr>
          </a:lstStyle>
          <a:p>
            <a:pPr lvl="0"/>
            <a:r>
              <a:rPr lang="en-US" dirty="0"/>
              <a:t>The CPR </a:t>
            </a:r>
            <a:r>
              <a:rPr lang="en-US" dirty="0" err="1"/>
              <a:t>LifeLinks</a:t>
            </a:r>
            <a:r>
              <a:rPr lang="en-US" dirty="0"/>
              <a:t> Implementation Toolkit</a:t>
            </a:r>
          </a:p>
        </p:txBody>
      </p:sp>
      <p:sp>
        <p:nvSpPr>
          <p:cNvPr id="16" name="Text Placeholder 15">
            <a:extLst>
              <a:ext uri="{FF2B5EF4-FFF2-40B4-BE49-F238E27FC236}">
                <a16:creationId xmlns:a16="http://schemas.microsoft.com/office/drawing/2014/main" id="{DD2B73C7-D8D8-BF40-8C99-993E6A3D554B}"/>
              </a:ext>
            </a:extLst>
          </p:cNvPr>
          <p:cNvSpPr>
            <a:spLocks noGrp="1"/>
          </p:cNvSpPr>
          <p:nvPr>
            <p:ph type="body" sz="quarter" idx="15" hasCustomPrompt="1"/>
          </p:nvPr>
        </p:nvSpPr>
        <p:spPr>
          <a:xfrm>
            <a:off x="5121274" y="802174"/>
            <a:ext cx="6610477" cy="173214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CPR </a:t>
            </a:r>
            <a:r>
              <a:rPr lang="en-US" dirty="0" err="1"/>
              <a:t>LifeLinks</a:t>
            </a:r>
            <a:r>
              <a:rPr lang="en-US" dirty="0"/>
              <a:t> is a national initiative that encourages local collaboration between 9-1-1 and EMS to improve out-of-hospital cardiac arrest survival rates by improving care in the first links in the “Chain of Survival”: early 9-1-1 access/intervention and early (and effective) CPR.</a:t>
            </a:r>
          </a:p>
        </p:txBody>
      </p:sp>
      <p:sp>
        <p:nvSpPr>
          <p:cNvPr id="22" name="Text Placeholder 15">
            <a:extLst>
              <a:ext uri="{FF2B5EF4-FFF2-40B4-BE49-F238E27FC236}">
                <a16:creationId xmlns:a16="http://schemas.microsoft.com/office/drawing/2014/main" id="{4C5FAED0-ED67-6B4B-AAAC-C256A1208D2E}"/>
              </a:ext>
            </a:extLst>
          </p:cNvPr>
          <p:cNvSpPr>
            <a:spLocks noGrp="1"/>
          </p:cNvSpPr>
          <p:nvPr>
            <p:ph type="body" sz="quarter" idx="16" hasCustomPrompt="1"/>
          </p:nvPr>
        </p:nvSpPr>
        <p:spPr>
          <a:xfrm>
            <a:off x="5121274" y="3167751"/>
            <a:ext cx="6610475" cy="2394886"/>
          </a:xfrm>
        </p:spPr>
        <p:txBody>
          <a:bodyPr tIns="228600">
            <a:spAutoFit/>
          </a:bodyPr>
          <a:lstStyle>
            <a:lvl1pPr marL="0" indent="0">
              <a:buFontTx/>
              <a:buNone/>
              <a:defRPr/>
            </a:lvl1pPr>
            <a:lvl2pPr marL="742950" indent="-285750">
              <a:buFont typeface="Arial" panose="020B0604020202020204" pitchFamily="34" charset="0"/>
              <a:buChar char="•"/>
              <a:defRPr/>
            </a:lvl2pPr>
            <a:lvl3pPr marL="914400" indent="0">
              <a:buNone/>
              <a:defRPr/>
            </a:lvl3pPr>
            <a:lvl4pPr marL="1371600" indent="0">
              <a:buNone/>
              <a:defRPr/>
            </a:lvl4pPr>
            <a:lvl5pPr marL="1828800" indent="0">
              <a:buNone/>
              <a:defRPr/>
            </a:lvl5pPr>
          </a:lstStyle>
          <a:p>
            <a:pPr lvl="0"/>
            <a:r>
              <a:rPr lang="en-US" dirty="0"/>
              <a:t>Find resources and a practical roadmap for how:</a:t>
            </a:r>
          </a:p>
          <a:p>
            <a:pPr lvl="1"/>
            <a:r>
              <a:rPr lang="en-US" dirty="0"/>
              <a:t>Any 9-1-1 agency can put telecommunicator CPR protocols and training into place.</a:t>
            </a:r>
          </a:p>
          <a:p>
            <a:pPr lvl="1"/>
            <a:r>
              <a:rPr lang="en-US" dirty="0"/>
              <a:t>Agencies providing EMS can implement High-Performance CPR.</a:t>
            </a:r>
          </a:p>
          <a:p>
            <a:pPr lvl="0"/>
            <a:r>
              <a:rPr lang="en-US" dirty="0"/>
              <a:t>Learn strategies and explore case studies for how 9-1-1 and EMS can collaborate, working together to strengthen the Chain of Survival.</a:t>
            </a:r>
          </a:p>
        </p:txBody>
      </p:sp>
      <p:sp>
        <p:nvSpPr>
          <p:cNvPr id="27" name="Text Placeholder 15">
            <a:extLst>
              <a:ext uri="{FF2B5EF4-FFF2-40B4-BE49-F238E27FC236}">
                <a16:creationId xmlns:a16="http://schemas.microsoft.com/office/drawing/2014/main" id="{C395025D-180F-DE4F-A436-E34AC7715B26}"/>
              </a:ext>
            </a:extLst>
          </p:cNvPr>
          <p:cNvSpPr>
            <a:spLocks noGrp="1"/>
          </p:cNvSpPr>
          <p:nvPr>
            <p:ph type="body" sz="quarter" idx="17" hasCustomPrompt="1"/>
          </p:nvPr>
        </p:nvSpPr>
        <p:spPr>
          <a:xfrm>
            <a:off x="826111" y="802174"/>
            <a:ext cx="3066381" cy="3394134"/>
          </a:xfrm>
        </p:spPr>
        <p:txBody>
          <a:bodyPr>
            <a:spAutoFit/>
          </a:bodyPr>
          <a:lstStyle>
            <a:lvl1pPr marL="0" indent="0">
              <a:buNone/>
              <a:defRPr>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CPR </a:t>
            </a:r>
            <a:r>
              <a:rPr lang="en-US" dirty="0" err="1"/>
              <a:t>LifeLinks</a:t>
            </a:r>
            <a:r>
              <a:rPr lang="en-US" dirty="0"/>
              <a:t> is a national initiative that encourages local collaboration between 9-1-1 and EMS to improve out-of-hospital cardiac arrest survival rates by improving care in the first links in the “Chain of Survival”: early 9-1-1 access/intervention and early (and effective) CPR.</a:t>
            </a:r>
          </a:p>
        </p:txBody>
      </p:sp>
      <p:sp>
        <p:nvSpPr>
          <p:cNvPr id="10" name="TextBox 9">
            <a:extLst>
              <a:ext uri="{FF2B5EF4-FFF2-40B4-BE49-F238E27FC236}">
                <a16:creationId xmlns:a16="http://schemas.microsoft.com/office/drawing/2014/main" id="{651238EE-BFEF-2948-BB7F-CE15A560BB53}"/>
              </a:ext>
            </a:extLst>
          </p:cNvPr>
          <p:cNvSpPr txBox="1"/>
          <p:nvPr userDrawn="1"/>
        </p:nvSpPr>
        <p:spPr>
          <a:xfrm>
            <a:off x="5468667" y="6400800"/>
            <a:ext cx="6263085" cy="184666"/>
          </a:xfrm>
          <a:prstGeom prst="rect">
            <a:avLst/>
          </a:prstGeom>
          <a:noFill/>
        </p:spPr>
        <p:txBody>
          <a:bodyPr wrap="square" lIns="0" tIns="0" rIns="0" bIns="0" rtlCol="0" anchor="b" anchorCtr="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bg2"/>
                </a:solidFill>
                <a:latin typeface="+mn-lt"/>
                <a:ea typeface="+mn-ea"/>
                <a:cs typeface="+mn-cs"/>
              </a:rPr>
              <a:t>9-1-1 and EMS United to Save More Lives      </a:t>
            </a:r>
            <a:r>
              <a:rPr lang="en-US" sz="1200" dirty="0">
                <a:solidFill>
                  <a:schemeClr val="bg2"/>
                </a:solidFill>
                <a:latin typeface="+mj-lt"/>
                <a:hlinkClick r:id="rId2"/>
              </a:rPr>
              <a:t>ems.gov</a:t>
            </a:r>
            <a:r>
              <a:rPr lang="en-US" sz="1200" dirty="0">
                <a:solidFill>
                  <a:schemeClr val="bg2"/>
                </a:solidFill>
                <a:latin typeface="+mj-lt"/>
              </a:rPr>
              <a:t>  |  </a:t>
            </a:r>
            <a:r>
              <a:rPr lang="en-US" sz="1200" dirty="0">
                <a:solidFill>
                  <a:schemeClr val="bg2"/>
                </a:solidFill>
                <a:latin typeface="+mj-lt"/>
                <a:hlinkClick r:id="rId3"/>
              </a:rPr>
              <a:t>911.gov</a:t>
            </a:r>
            <a:endParaRPr lang="en-US" sz="1200" dirty="0">
              <a:solidFill>
                <a:schemeClr val="bg2"/>
              </a:solidFill>
              <a:latin typeface="+mj-lt"/>
            </a:endParaRPr>
          </a:p>
        </p:txBody>
      </p:sp>
      <p:sp>
        <p:nvSpPr>
          <p:cNvPr id="9" name="Text Placeholder 10">
            <a:extLst>
              <a:ext uri="{FF2B5EF4-FFF2-40B4-BE49-F238E27FC236}">
                <a16:creationId xmlns:a16="http://schemas.microsoft.com/office/drawing/2014/main" id="{D77DBF11-0CE7-B247-A9CA-31050E90AE72}"/>
              </a:ext>
            </a:extLst>
          </p:cNvPr>
          <p:cNvSpPr>
            <a:spLocks noGrp="1"/>
          </p:cNvSpPr>
          <p:nvPr>
            <p:ph type="body" sz="quarter" idx="18" hasCustomPrompt="1"/>
          </p:nvPr>
        </p:nvSpPr>
        <p:spPr>
          <a:xfrm>
            <a:off x="5120637" y="3123649"/>
            <a:ext cx="6611112" cy="36576"/>
          </a:xfrm>
          <a:solidFill>
            <a:schemeClr val="accent2"/>
          </a:solidFill>
        </p:spPr>
        <p:txBody>
          <a:bodyPr bIns="118872" anchor="b" anchorCtr="0"/>
          <a:lstStyle>
            <a:lvl1pPr marL="0" indent="0">
              <a:buNone/>
              <a:defRPr sz="2400" b="0">
                <a:noFill/>
                <a:latin typeface="+mj-lt"/>
              </a:defRPr>
            </a:lvl1pPr>
          </a:lstStyle>
          <a:p>
            <a:pPr lvl="0"/>
            <a:r>
              <a:rPr lang="en-US" dirty="0"/>
              <a:t>line</a:t>
            </a:r>
          </a:p>
        </p:txBody>
      </p:sp>
    </p:spTree>
    <p:extLst>
      <p:ext uri="{BB962C8B-B14F-4D97-AF65-F5344CB8AC3E}">
        <p14:creationId xmlns:p14="http://schemas.microsoft.com/office/powerpoint/2010/main" val="3610384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idebar">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B6FEFA5-480C-EB47-80BE-EEA627A336C2}"/>
              </a:ext>
            </a:extLst>
          </p:cNvPr>
          <p:cNvSpPr/>
          <p:nvPr userDrawn="1"/>
        </p:nvSpPr>
        <p:spPr>
          <a:xfrm>
            <a:off x="7729728" y="0"/>
            <a:ext cx="4462272"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10">
            <a:extLst>
              <a:ext uri="{FF2B5EF4-FFF2-40B4-BE49-F238E27FC236}">
                <a16:creationId xmlns:a16="http://schemas.microsoft.com/office/drawing/2014/main" id="{51C17713-D69E-2348-8A01-7B0B778CE516}"/>
              </a:ext>
            </a:extLst>
          </p:cNvPr>
          <p:cNvSpPr>
            <a:spLocks noGrp="1"/>
          </p:cNvSpPr>
          <p:nvPr>
            <p:ph type="body" sz="quarter" idx="14" hasCustomPrompt="1"/>
          </p:nvPr>
        </p:nvSpPr>
        <p:spPr>
          <a:xfrm>
            <a:off x="456803" y="802174"/>
            <a:ext cx="6610873" cy="575222"/>
          </a:xfrm>
        </p:spPr>
        <p:txBody>
          <a:bodyPr bIns="118872" anchor="b" anchorCtr="0"/>
          <a:lstStyle>
            <a:lvl1pPr marL="0" indent="0">
              <a:buNone/>
              <a:defRPr sz="2400" b="0">
                <a:solidFill>
                  <a:schemeClr val="accent1"/>
                </a:solidFill>
                <a:latin typeface="+mj-lt"/>
              </a:defRPr>
            </a:lvl1pPr>
          </a:lstStyle>
          <a:p>
            <a:pPr lvl="0"/>
            <a:r>
              <a:rPr lang="en-US" dirty="0"/>
              <a:t>The CPR </a:t>
            </a:r>
            <a:r>
              <a:rPr lang="en-US" dirty="0" err="1"/>
              <a:t>LifeLinks</a:t>
            </a:r>
            <a:r>
              <a:rPr lang="en-US" dirty="0"/>
              <a:t> Implementation Toolkit</a:t>
            </a:r>
          </a:p>
        </p:txBody>
      </p:sp>
      <p:sp>
        <p:nvSpPr>
          <p:cNvPr id="22" name="Text Placeholder 15">
            <a:extLst>
              <a:ext uri="{FF2B5EF4-FFF2-40B4-BE49-F238E27FC236}">
                <a16:creationId xmlns:a16="http://schemas.microsoft.com/office/drawing/2014/main" id="{4C5FAED0-ED67-6B4B-AAAC-C256A1208D2E}"/>
              </a:ext>
            </a:extLst>
          </p:cNvPr>
          <p:cNvSpPr>
            <a:spLocks noGrp="1"/>
          </p:cNvSpPr>
          <p:nvPr>
            <p:ph type="body" sz="quarter" idx="16" hasCustomPrompt="1"/>
          </p:nvPr>
        </p:nvSpPr>
        <p:spPr>
          <a:xfrm>
            <a:off x="457200" y="1423951"/>
            <a:ext cx="6610475" cy="2394886"/>
          </a:xfrm>
        </p:spPr>
        <p:txBody>
          <a:bodyPr tIns="228600">
            <a:spAutoFit/>
          </a:bodyPr>
          <a:lstStyle>
            <a:lvl1pPr marL="0" indent="0">
              <a:buFontTx/>
              <a:buNone/>
              <a:defRPr/>
            </a:lvl1pPr>
            <a:lvl2pPr marL="742950" indent="-285750">
              <a:buFont typeface="Arial" panose="020B0604020202020204" pitchFamily="34" charset="0"/>
              <a:buChar char="•"/>
              <a:defRPr/>
            </a:lvl2pPr>
            <a:lvl3pPr marL="914400" indent="0">
              <a:buNone/>
              <a:defRPr/>
            </a:lvl3pPr>
            <a:lvl4pPr marL="1371600" indent="0">
              <a:buNone/>
              <a:defRPr/>
            </a:lvl4pPr>
            <a:lvl5pPr marL="1828800" indent="0">
              <a:buNone/>
              <a:defRPr/>
            </a:lvl5pPr>
          </a:lstStyle>
          <a:p>
            <a:pPr lvl="0"/>
            <a:r>
              <a:rPr lang="en-US" dirty="0"/>
              <a:t>Find resources and a practical roadmap for how:</a:t>
            </a:r>
          </a:p>
          <a:p>
            <a:pPr lvl="1"/>
            <a:r>
              <a:rPr lang="en-US" dirty="0"/>
              <a:t>Any 9-1-1 agency can put telecommunicator CPR protocols and training into place.</a:t>
            </a:r>
          </a:p>
          <a:p>
            <a:pPr lvl="1"/>
            <a:r>
              <a:rPr lang="en-US" dirty="0"/>
              <a:t>Agencies providing EMS can implement High-Performance CPR.</a:t>
            </a:r>
          </a:p>
          <a:p>
            <a:pPr lvl="0"/>
            <a:r>
              <a:rPr lang="en-US" dirty="0"/>
              <a:t>Learn strategies and explore case studies for how 9-1-1 and EMS can collaborate, working together to strengthen the Chain of Survival.</a:t>
            </a:r>
          </a:p>
        </p:txBody>
      </p:sp>
      <p:sp>
        <p:nvSpPr>
          <p:cNvPr id="27" name="Text Placeholder 15">
            <a:extLst>
              <a:ext uri="{FF2B5EF4-FFF2-40B4-BE49-F238E27FC236}">
                <a16:creationId xmlns:a16="http://schemas.microsoft.com/office/drawing/2014/main" id="{C395025D-180F-DE4F-A436-E34AC7715B26}"/>
              </a:ext>
            </a:extLst>
          </p:cNvPr>
          <p:cNvSpPr>
            <a:spLocks noGrp="1"/>
          </p:cNvSpPr>
          <p:nvPr>
            <p:ph type="body" sz="quarter" idx="17" hasCustomPrompt="1"/>
          </p:nvPr>
        </p:nvSpPr>
        <p:spPr>
          <a:xfrm>
            <a:off x="8555839" y="802174"/>
            <a:ext cx="3066381" cy="3394134"/>
          </a:xfrm>
        </p:spPr>
        <p:txBody>
          <a:bodyPr>
            <a:spAutoFit/>
          </a:bodyPr>
          <a:lstStyle>
            <a:lvl1pPr marL="0" indent="0">
              <a:buNone/>
              <a:defRPr>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CPR </a:t>
            </a:r>
            <a:r>
              <a:rPr lang="en-US" dirty="0" err="1"/>
              <a:t>LifeLinks</a:t>
            </a:r>
            <a:r>
              <a:rPr lang="en-US" dirty="0"/>
              <a:t> is a national initiative that encourages local collaboration between 9-1-1 and EMS to improve out-of-hospital cardiac arrest survival rates by improving care in the first links in the “Chain of Survival”: early 9-1-1 access/intervention and early (and effective) CPR.</a:t>
            </a:r>
          </a:p>
        </p:txBody>
      </p:sp>
      <p:sp>
        <p:nvSpPr>
          <p:cNvPr id="9" name="Text Placeholder 10">
            <a:extLst>
              <a:ext uri="{FF2B5EF4-FFF2-40B4-BE49-F238E27FC236}">
                <a16:creationId xmlns:a16="http://schemas.microsoft.com/office/drawing/2014/main" id="{D77DBF11-0CE7-B247-A9CA-31050E90AE72}"/>
              </a:ext>
            </a:extLst>
          </p:cNvPr>
          <p:cNvSpPr>
            <a:spLocks noGrp="1"/>
          </p:cNvSpPr>
          <p:nvPr>
            <p:ph type="body" sz="quarter" idx="18" hasCustomPrompt="1"/>
          </p:nvPr>
        </p:nvSpPr>
        <p:spPr>
          <a:xfrm>
            <a:off x="456563" y="1379849"/>
            <a:ext cx="6611112" cy="36576"/>
          </a:xfrm>
          <a:solidFill>
            <a:schemeClr val="accent2"/>
          </a:solidFill>
        </p:spPr>
        <p:txBody>
          <a:bodyPr bIns="118872" anchor="b" anchorCtr="0"/>
          <a:lstStyle>
            <a:lvl1pPr marL="0" indent="0">
              <a:buNone/>
              <a:defRPr sz="2400" b="0">
                <a:noFill/>
                <a:latin typeface="+mj-lt"/>
              </a:defRPr>
            </a:lvl1pPr>
          </a:lstStyle>
          <a:p>
            <a:pPr lvl="0"/>
            <a:r>
              <a:rPr lang="en-US" dirty="0"/>
              <a:t>line</a:t>
            </a:r>
          </a:p>
        </p:txBody>
      </p:sp>
      <p:pic>
        <p:nvPicPr>
          <p:cNvPr id="14" name="Picture 13">
            <a:extLst>
              <a:ext uri="{FF2B5EF4-FFF2-40B4-BE49-F238E27FC236}">
                <a16:creationId xmlns:a16="http://schemas.microsoft.com/office/drawing/2014/main" id="{A89169D8-C127-654D-A417-3BD4E80169A9}"/>
              </a:ext>
            </a:extLst>
          </p:cNvPr>
          <p:cNvPicPr>
            <a:picLocks noChangeAspect="1"/>
          </p:cNvPicPr>
          <p:nvPr userDrawn="1"/>
        </p:nvPicPr>
        <p:blipFill>
          <a:blip r:embed="rId2"/>
          <a:stretch>
            <a:fillRect/>
          </a:stretch>
        </p:blipFill>
        <p:spPr>
          <a:xfrm>
            <a:off x="457200" y="6248860"/>
            <a:ext cx="2659310" cy="387770"/>
          </a:xfrm>
          <a:prstGeom prst="rect">
            <a:avLst/>
          </a:prstGeom>
        </p:spPr>
      </p:pic>
    </p:spTree>
    <p:extLst>
      <p:ext uri="{BB962C8B-B14F-4D97-AF65-F5344CB8AC3E}">
        <p14:creationId xmlns:p14="http://schemas.microsoft.com/office/powerpoint/2010/main" val="216448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DD6482F-0A2B-E94B-A92E-51B3D235140D}"/>
              </a:ext>
            </a:extLst>
          </p:cNvPr>
          <p:cNvSpPr txBox="1"/>
          <p:nvPr userDrawn="1"/>
        </p:nvSpPr>
        <p:spPr>
          <a:xfrm>
            <a:off x="5468667" y="6400800"/>
            <a:ext cx="6263085" cy="184666"/>
          </a:xfrm>
          <a:prstGeom prst="rect">
            <a:avLst/>
          </a:prstGeom>
          <a:noFill/>
        </p:spPr>
        <p:txBody>
          <a:bodyPr wrap="square" lIns="0" tIns="0" rIns="0" bIns="0" rtlCol="0" anchor="b" anchorCtr="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bg2"/>
                </a:solidFill>
                <a:latin typeface="+mn-lt"/>
                <a:ea typeface="+mn-ea"/>
                <a:cs typeface="+mn-cs"/>
              </a:rPr>
              <a:t>9-1-1 and EMS United to Save More Lives      </a:t>
            </a:r>
            <a:r>
              <a:rPr lang="en-US" sz="1200" dirty="0">
                <a:solidFill>
                  <a:schemeClr val="bg2"/>
                </a:solidFill>
                <a:latin typeface="+mj-lt"/>
                <a:hlinkClick r:id="rId2"/>
              </a:rPr>
              <a:t>ems.gov</a:t>
            </a:r>
            <a:r>
              <a:rPr lang="en-US" sz="1200" dirty="0">
                <a:solidFill>
                  <a:schemeClr val="bg2"/>
                </a:solidFill>
                <a:latin typeface="+mj-lt"/>
              </a:rPr>
              <a:t>  |  </a:t>
            </a:r>
            <a:r>
              <a:rPr lang="en-US" sz="1200" dirty="0">
                <a:solidFill>
                  <a:schemeClr val="bg2"/>
                </a:solidFill>
                <a:latin typeface="+mj-lt"/>
                <a:hlinkClick r:id="rId3"/>
              </a:rPr>
              <a:t>911.gov</a:t>
            </a:r>
            <a:endParaRPr lang="en-US" sz="1200" dirty="0">
              <a:solidFill>
                <a:schemeClr val="bg2"/>
              </a:solidFill>
              <a:latin typeface="+mj-lt"/>
            </a:endParaRPr>
          </a:p>
        </p:txBody>
      </p:sp>
      <p:pic>
        <p:nvPicPr>
          <p:cNvPr id="8" name="Picture 7">
            <a:extLst>
              <a:ext uri="{FF2B5EF4-FFF2-40B4-BE49-F238E27FC236}">
                <a16:creationId xmlns:a16="http://schemas.microsoft.com/office/drawing/2014/main" id="{E874C0B1-7B54-3048-9AAF-7368419E6B1B}"/>
              </a:ext>
            </a:extLst>
          </p:cNvPr>
          <p:cNvPicPr>
            <a:picLocks noChangeAspect="1"/>
          </p:cNvPicPr>
          <p:nvPr userDrawn="1"/>
        </p:nvPicPr>
        <p:blipFill>
          <a:blip r:embed="rId4"/>
          <a:stretch>
            <a:fillRect/>
          </a:stretch>
        </p:blipFill>
        <p:spPr>
          <a:xfrm>
            <a:off x="457200" y="6248860"/>
            <a:ext cx="2659310" cy="387770"/>
          </a:xfrm>
          <a:prstGeom prst="rect">
            <a:avLst/>
          </a:prstGeom>
        </p:spPr>
      </p:pic>
      <p:sp>
        <p:nvSpPr>
          <p:cNvPr id="12" name="Text Placeholder 10">
            <a:extLst>
              <a:ext uri="{FF2B5EF4-FFF2-40B4-BE49-F238E27FC236}">
                <a16:creationId xmlns:a16="http://schemas.microsoft.com/office/drawing/2014/main" id="{70BAF535-72FA-F644-B8C9-4BFE2392C94B}"/>
              </a:ext>
            </a:extLst>
          </p:cNvPr>
          <p:cNvSpPr>
            <a:spLocks noGrp="1"/>
          </p:cNvSpPr>
          <p:nvPr>
            <p:ph type="body" sz="quarter" idx="14" hasCustomPrompt="1"/>
          </p:nvPr>
        </p:nvSpPr>
        <p:spPr>
          <a:xfrm>
            <a:off x="456803" y="2545974"/>
            <a:ext cx="6610873" cy="575222"/>
          </a:xfrm>
        </p:spPr>
        <p:txBody>
          <a:bodyPr bIns="118872" anchor="b" anchorCtr="0"/>
          <a:lstStyle>
            <a:lvl1pPr marL="0" indent="0">
              <a:buNone/>
              <a:defRPr sz="2400" b="0">
                <a:solidFill>
                  <a:schemeClr val="accent1"/>
                </a:solidFill>
                <a:latin typeface="+mj-lt"/>
              </a:defRPr>
            </a:lvl1pPr>
          </a:lstStyle>
          <a:p>
            <a:pPr lvl="0"/>
            <a:r>
              <a:rPr lang="en-US" dirty="0"/>
              <a:t>The CPR </a:t>
            </a:r>
            <a:r>
              <a:rPr lang="en-US" dirty="0" err="1"/>
              <a:t>LifeLinks</a:t>
            </a:r>
            <a:r>
              <a:rPr lang="en-US" dirty="0"/>
              <a:t> Implementation Toolkit</a:t>
            </a:r>
          </a:p>
        </p:txBody>
      </p:sp>
      <p:sp>
        <p:nvSpPr>
          <p:cNvPr id="13" name="Text Placeholder 15">
            <a:extLst>
              <a:ext uri="{FF2B5EF4-FFF2-40B4-BE49-F238E27FC236}">
                <a16:creationId xmlns:a16="http://schemas.microsoft.com/office/drawing/2014/main" id="{0E87F806-5F88-5B48-8CDD-458F9ABEB296}"/>
              </a:ext>
            </a:extLst>
          </p:cNvPr>
          <p:cNvSpPr>
            <a:spLocks noGrp="1"/>
          </p:cNvSpPr>
          <p:nvPr>
            <p:ph type="body" sz="quarter" idx="15" hasCustomPrompt="1"/>
          </p:nvPr>
        </p:nvSpPr>
        <p:spPr>
          <a:xfrm>
            <a:off x="457200" y="802174"/>
            <a:ext cx="6610477" cy="173214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CPR </a:t>
            </a:r>
            <a:r>
              <a:rPr lang="en-US" dirty="0" err="1"/>
              <a:t>LifeLinks</a:t>
            </a:r>
            <a:r>
              <a:rPr lang="en-US" dirty="0"/>
              <a:t> is a national initiative that encourages local collaboration between 9-1-1 and EMS to improve out-of-hospital cardiac arrest survival rates by improving care in the first links in the “Chain of Survival”: early 9-1-1 access/intervention and early (and effective) CPR.</a:t>
            </a:r>
          </a:p>
        </p:txBody>
      </p:sp>
      <p:sp>
        <p:nvSpPr>
          <p:cNvPr id="14" name="Text Placeholder 15">
            <a:extLst>
              <a:ext uri="{FF2B5EF4-FFF2-40B4-BE49-F238E27FC236}">
                <a16:creationId xmlns:a16="http://schemas.microsoft.com/office/drawing/2014/main" id="{264D01CF-41D8-D540-9497-9E9D2E3F724F}"/>
              </a:ext>
            </a:extLst>
          </p:cNvPr>
          <p:cNvSpPr>
            <a:spLocks noGrp="1"/>
          </p:cNvSpPr>
          <p:nvPr>
            <p:ph type="body" sz="quarter" idx="16" hasCustomPrompt="1"/>
          </p:nvPr>
        </p:nvSpPr>
        <p:spPr>
          <a:xfrm>
            <a:off x="457200" y="3179648"/>
            <a:ext cx="6610475" cy="2394886"/>
          </a:xfrm>
        </p:spPr>
        <p:txBody>
          <a:bodyPr tIns="228600">
            <a:spAutoFit/>
          </a:bodyPr>
          <a:lstStyle>
            <a:lvl1pPr marL="0" indent="0">
              <a:buFontTx/>
              <a:buNone/>
              <a:defRPr/>
            </a:lvl1pPr>
            <a:lvl2pPr marL="742950" indent="-285750">
              <a:buFont typeface="Arial" panose="020B0604020202020204" pitchFamily="34" charset="0"/>
              <a:buChar char="•"/>
              <a:defRPr/>
            </a:lvl2pPr>
            <a:lvl3pPr marL="914400" indent="0">
              <a:buNone/>
              <a:defRPr/>
            </a:lvl3pPr>
            <a:lvl4pPr marL="1371600" indent="0">
              <a:buNone/>
              <a:defRPr/>
            </a:lvl4pPr>
            <a:lvl5pPr marL="1828800" indent="0">
              <a:buNone/>
              <a:defRPr/>
            </a:lvl5pPr>
          </a:lstStyle>
          <a:p>
            <a:pPr lvl="0"/>
            <a:r>
              <a:rPr lang="en-US" dirty="0"/>
              <a:t>Find resources and a practical roadmap for how:</a:t>
            </a:r>
          </a:p>
          <a:p>
            <a:pPr lvl="1"/>
            <a:r>
              <a:rPr lang="en-US" dirty="0"/>
              <a:t>Any 9-1-1 agency can put telecommunicator CPR protocols and training into place.</a:t>
            </a:r>
          </a:p>
          <a:p>
            <a:pPr lvl="1"/>
            <a:r>
              <a:rPr lang="en-US" dirty="0"/>
              <a:t>Agencies providing EMS can implement High-Performance CPR.</a:t>
            </a:r>
          </a:p>
          <a:p>
            <a:pPr lvl="0"/>
            <a:r>
              <a:rPr lang="en-US" dirty="0"/>
              <a:t>Learn strategies and explore case studies for how 9-1-1 and EMS can collaborate, working together to strengthen the Chain of Survival.</a:t>
            </a:r>
          </a:p>
        </p:txBody>
      </p:sp>
      <p:sp>
        <p:nvSpPr>
          <p:cNvPr id="10" name="Picture Placeholder 2">
            <a:extLst>
              <a:ext uri="{FF2B5EF4-FFF2-40B4-BE49-F238E27FC236}">
                <a16:creationId xmlns:a16="http://schemas.microsoft.com/office/drawing/2014/main" id="{E4A1E004-9664-554C-B35E-7901767DA8CF}"/>
              </a:ext>
            </a:extLst>
          </p:cNvPr>
          <p:cNvSpPr>
            <a:spLocks noGrp="1" noChangeAspect="1"/>
          </p:cNvSpPr>
          <p:nvPr>
            <p:ph type="pic" idx="1"/>
          </p:nvPr>
        </p:nvSpPr>
        <p:spPr>
          <a:xfrm>
            <a:off x="7543510" y="802174"/>
            <a:ext cx="4188242" cy="5066441"/>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6" name="Text Placeholder 10">
            <a:extLst>
              <a:ext uri="{FF2B5EF4-FFF2-40B4-BE49-F238E27FC236}">
                <a16:creationId xmlns:a16="http://schemas.microsoft.com/office/drawing/2014/main" id="{AA24C819-839B-9546-83AA-DF165B062EDE}"/>
              </a:ext>
            </a:extLst>
          </p:cNvPr>
          <p:cNvSpPr>
            <a:spLocks noGrp="1"/>
          </p:cNvSpPr>
          <p:nvPr>
            <p:ph type="body" sz="quarter" idx="17" hasCustomPrompt="1"/>
          </p:nvPr>
        </p:nvSpPr>
        <p:spPr>
          <a:xfrm>
            <a:off x="456802" y="3132134"/>
            <a:ext cx="6611112" cy="36576"/>
          </a:xfrm>
          <a:solidFill>
            <a:schemeClr val="accent2"/>
          </a:solidFill>
        </p:spPr>
        <p:txBody>
          <a:bodyPr bIns="118872" anchor="b" anchorCtr="0"/>
          <a:lstStyle>
            <a:lvl1pPr marL="0" indent="0">
              <a:buNone/>
              <a:defRPr sz="2400" b="0">
                <a:noFill/>
                <a:latin typeface="+mj-lt"/>
              </a:defRPr>
            </a:lvl1pPr>
          </a:lstStyle>
          <a:p>
            <a:pPr lvl="0"/>
            <a:r>
              <a:rPr lang="en-US" dirty="0"/>
              <a:t>line</a:t>
            </a:r>
          </a:p>
        </p:txBody>
      </p:sp>
    </p:spTree>
    <p:extLst>
      <p:ext uri="{BB962C8B-B14F-4D97-AF65-F5344CB8AC3E}">
        <p14:creationId xmlns:p14="http://schemas.microsoft.com/office/powerpoint/2010/main" val="3252386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Left">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DD6482F-0A2B-E94B-A92E-51B3D235140D}"/>
              </a:ext>
            </a:extLst>
          </p:cNvPr>
          <p:cNvSpPr txBox="1"/>
          <p:nvPr userDrawn="1"/>
        </p:nvSpPr>
        <p:spPr>
          <a:xfrm>
            <a:off x="5468667" y="6400800"/>
            <a:ext cx="6263085" cy="184666"/>
          </a:xfrm>
          <a:prstGeom prst="rect">
            <a:avLst/>
          </a:prstGeom>
          <a:noFill/>
        </p:spPr>
        <p:txBody>
          <a:bodyPr wrap="square" lIns="0" tIns="0" rIns="0" bIns="0" rtlCol="0" anchor="b" anchorCtr="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bg2"/>
                </a:solidFill>
                <a:latin typeface="+mn-lt"/>
                <a:ea typeface="+mn-ea"/>
                <a:cs typeface="+mn-cs"/>
              </a:rPr>
              <a:t>9-1-1 and EMS United to Save More Lives      </a:t>
            </a:r>
            <a:r>
              <a:rPr lang="en-US" sz="1200" dirty="0">
                <a:solidFill>
                  <a:schemeClr val="bg2"/>
                </a:solidFill>
                <a:latin typeface="+mj-lt"/>
                <a:hlinkClick r:id="rId2"/>
              </a:rPr>
              <a:t>ems.gov</a:t>
            </a:r>
            <a:r>
              <a:rPr lang="en-US" sz="1200" dirty="0">
                <a:solidFill>
                  <a:schemeClr val="bg2"/>
                </a:solidFill>
                <a:latin typeface="+mj-lt"/>
              </a:rPr>
              <a:t>  |  </a:t>
            </a:r>
            <a:r>
              <a:rPr lang="en-US" sz="1200" dirty="0">
                <a:solidFill>
                  <a:schemeClr val="bg2"/>
                </a:solidFill>
                <a:latin typeface="+mj-lt"/>
                <a:hlinkClick r:id="rId3"/>
              </a:rPr>
              <a:t>911.gov</a:t>
            </a:r>
            <a:endParaRPr lang="en-US" sz="1200" dirty="0">
              <a:solidFill>
                <a:schemeClr val="bg2"/>
              </a:solidFill>
              <a:latin typeface="+mj-lt"/>
            </a:endParaRPr>
          </a:p>
        </p:txBody>
      </p:sp>
      <p:pic>
        <p:nvPicPr>
          <p:cNvPr id="8" name="Picture 7">
            <a:extLst>
              <a:ext uri="{FF2B5EF4-FFF2-40B4-BE49-F238E27FC236}">
                <a16:creationId xmlns:a16="http://schemas.microsoft.com/office/drawing/2014/main" id="{E874C0B1-7B54-3048-9AAF-7368419E6B1B}"/>
              </a:ext>
            </a:extLst>
          </p:cNvPr>
          <p:cNvPicPr>
            <a:picLocks noChangeAspect="1"/>
          </p:cNvPicPr>
          <p:nvPr userDrawn="1"/>
        </p:nvPicPr>
        <p:blipFill>
          <a:blip r:embed="rId4"/>
          <a:stretch>
            <a:fillRect/>
          </a:stretch>
        </p:blipFill>
        <p:spPr>
          <a:xfrm>
            <a:off x="457200" y="6248860"/>
            <a:ext cx="2659310" cy="387770"/>
          </a:xfrm>
          <a:prstGeom prst="rect">
            <a:avLst/>
          </a:prstGeom>
        </p:spPr>
      </p:pic>
      <p:sp>
        <p:nvSpPr>
          <p:cNvPr id="12" name="Text Placeholder 10">
            <a:extLst>
              <a:ext uri="{FF2B5EF4-FFF2-40B4-BE49-F238E27FC236}">
                <a16:creationId xmlns:a16="http://schemas.microsoft.com/office/drawing/2014/main" id="{70BAF535-72FA-F644-B8C9-4BFE2392C94B}"/>
              </a:ext>
            </a:extLst>
          </p:cNvPr>
          <p:cNvSpPr>
            <a:spLocks noGrp="1"/>
          </p:cNvSpPr>
          <p:nvPr>
            <p:ph type="body" sz="quarter" idx="14" hasCustomPrompt="1"/>
          </p:nvPr>
        </p:nvSpPr>
        <p:spPr>
          <a:xfrm>
            <a:off x="456803" y="802174"/>
            <a:ext cx="6610873" cy="575222"/>
          </a:xfrm>
        </p:spPr>
        <p:txBody>
          <a:bodyPr bIns="118872" anchor="b" anchorCtr="0"/>
          <a:lstStyle>
            <a:lvl1pPr marL="0" indent="0">
              <a:buNone/>
              <a:defRPr sz="2400" b="0">
                <a:solidFill>
                  <a:schemeClr val="accent1"/>
                </a:solidFill>
                <a:latin typeface="+mj-lt"/>
              </a:defRPr>
            </a:lvl1pPr>
          </a:lstStyle>
          <a:p>
            <a:pPr lvl="0"/>
            <a:r>
              <a:rPr lang="en-US" dirty="0"/>
              <a:t>The CPR </a:t>
            </a:r>
            <a:r>
              <a:rPr lang="en-US" dirty="0" err="1"/>
              <a:t>LifeLinks</a:t>
            </a:r>
            <a:r>
              <a:rPr lang="en-US" dirty="0"/>
              <a:t> Implementation Toolkit</a:t>
            </a:r>
          </a:p>
        </p:txBody>
      </p:sp>
      <p:sp>
        <p:nvSpPr>
          <p:cNvPr id="14" name="Text Placeholder 15">
            <a:extLst>
              <a:ext uri="{FF2B5EF4-FFF2-40B4-BE49-F238E27FC236}">
                <a16:creationId xmlns:a16="http://schemas.microsoft.com/office/drawing/2014/main" id="{264D01CF-41D8-D540-9497-9E9D2E3F724F}"/>
              </a:ext>
            </a:extLst>
          </p:cNvPr>
          <p:cNvSpPr>
            <a:spLocks noGrp="1"/>
          </p:cNvSpPr>
          <p:nvPr>
            <p:ph type="body" sz="quarter" idx="16" hasCustomPrompt="1"/>
          </p:nvPr>
        </p:nvSpPr>
        <p:spPr>
          <a:xfrm>
            <a:off x="457200" y="1418606"/>
            <a:ext cx="6610475" cy="2394886"/>
          </a:xfrm>
        </p:spPr>
        <p:txBody>
          <a:bodyPr tIns="228600">
            <a:spAutoFit/>
          </a:bodyPr>
          <a:lstStyle>
            <a:lvl1pPr marL="0" indent="0">
              <a:buFontTx/>
              <a:buNone/>
              <a:defRPr/>
            </a:lvl1pPr>
            <a:lvl2pPr marL="742950" indent="-285750">
              <a:buFont typeface="Arial" panose="020B0604020202020204" pitchFamily="34" charset="0"/>
              <a:buChar char="•"/>
              <a:defRPr/>
            </a:lvl2pPr>
            <a:lvl3pPr marL="914400" indent="0">
              <a:buNone/>
              <a:defRPr/>
            </a:lvl3pPr>
            <a:lvl4pPr marL="1371600" indent="0">
              <a:buNone/>
              <a:defRPr/>
            </a:lvl4pPr>
            <a:lvl5pPr marL="1828800" indent="0">
              <a:buNone/>
              <a:defRPr/>
            </a:lvl5pPr>
          </a:lstStyle>
          <a:p>
            <a:pPr lvl="0"/>
            <a:r>
              <a:rPr lang="en-US" dirty="0"/>
              <a:t>Find resources and a practical roadmap for how:</a:t>
            </a:r>
          </a:p>
          <a:p>
            <a:pPr lvl="1"/>
            <a:r>
              <a:rPr lang="en-US" dirty="0"/>
              <a:t>Any 9-1-1 agency can put telecommunicator CPR protocols and training into place.</a:t>
            </a:r>
          </a:p>
          <a:p>
            <a:pPr lvl="1"/>
            <a:r>
              <a:rPr lang="en-US" dirty="0"/>
              <a:t>Agencies providing EMS can implement High-Performance CPR.</a:t>
            </a:r>
          </a:p>
          <a:p>
            <a:pPr lvl="0"/>
            <a:r>
              <a:rPr lang="en-US" dirty="0"/>
              <a:t>Learn strategies and explore case studies for how 9-1-1 and EMS can collaborate, working together to strengthen the Chain of Survival.</a:t>
            </a:r>
          </a:p>
        </p:txBody>
      </p:sp>
      <p:sp>
        <p:nvSpPr>
          <p:cNvPr id="10" name="Picture Placeholder 2">
            <a:extLst>
              <a:ext uri="{FF2B5EF4-FFF2-40B4-BE49-F238E27FC236}">
                <a16:creationId xmlns:a16="http://schemas.microsoft.com/office/drawing/2014/main" id="{E4A1E004-9664-554C-B35E-7901767DA8CF}"/>
              </a:ext>
            </a:extLst>
          </p:cNvPr>
          <p:cNvSpPr>
            <a:spLocks noGrp="1" noChangeAspect="1"/>
          </p:cNvSpPr>
          <p:nvPr>
            <p:ph type="pic" idx="1"/>
          </p:nvPr>
        </p:nvSpPr>
        <p:spPr>
          <a:xfrm>
            <a:off x="7543510" y="802174"/>
            <a:ext cx="4188242" cy="5066441"/>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7" name="Text Placeholder 10">
            <a:extLst>
              <a:ext uri="{FF2B5EF4-FFF2-40B4-BE49-F238E27FC236}">
                <a16:creationId xmlns:a16="http://schemas.microsoft.com/office/drawing/2014/main" id="{FE21108D-FC14-B748-BF0E-6B028009BE51}"/>
              </a:ext>
            </a:extLst>
          </p:cNvPr>
          <p:cNvSpPr>
            <a:spLocks noGrp="1"/>
          </p:cNvSpPr>
          <p:nvPr>
            <p:ph type="body" sz="quarter" idx="17" hasCustomPrompt="1"/>
          </p:nvPr>
        </p:nvSpPr>
        <p:spPr>
          <a:xfrm>
            <a:off x="456802" y="1382030"/>
            <a:ext cx="6611112" cy="36576"/>
          </a:xfrm>
          <a:solidFill>
            <a:schemeClr val="accent2"/>
          </a:solidFill>
        </p:spPr>
        <p:txBody>
          <a:bodyPr bIns="118872" anchor="b" anchorCtr="0"/>
          <a:lstStyle>
            <a:lvl1pPr marL="0" indent="0">
              <a:buNone/>
              <a:defRPr sz="2400" b="0">
                <a:noFill/>
                <a:latin typeface="+mj-lt"/>
              </a:defRPr>
            </a:lvl1pPr>
          </a:lstStyle>
          <a:p>
            <a:pPr lvl="0"/>
            <a:r>
              <a:rPr lang="en-US" dirty="0"/>
              <a:t>line</a:t>
            </a:r>
          </a:p>
        </p:txBody>
      </p:sp>
    </p:spTree>
    <p:extLst>
      <p:ext uri="{BB962C8B-B14F-4D97-AF65-F5344CB8AC3E}">
        <p14:creationId xmlns:p14="http://schemas.microsoft.com/office/powerpoint/2010/main" val="876963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 Centered">
    <p:spTree>
      <p:nvGrpSpPr>
        <p:cNvPr id="1" name=""/>
        <p:cNvGrpSpPr/>
        <p:nvPr/>
      </p:nvGrpSpPr>
      <p:grpSpPr>
        <a:xfrm>
          <a:off x="0" y="0"/>
          <a:ext cx="0" cy="0"/>
          <a:chOff x="0" y="0"/>
          <a:chExt cx="0" cy="0"/>
        </a:xfrm>
      </p:grpSpPr>
      <p:sp>
        <p:nvSpPr>
          <p:cNvPr id="12" name="Text Placeholder 10">
            <a:extLst>
              <a:ext uri="{FF2B5EF4-FFF2-40B4-BE49-F238E27FC236}">
                <a16:creationId xmlns:a16="http://schemas.microsoft.com/office/drawing/2014/main" id="{70BAF535-72FA-F644-B8C9-4BFE2392C94B}"/>
              </a:ext>
            </a:extLst>
          </p:cNvPr>
          <p:cNvSpPr>
            <a:spLocks noGrp="1"/>
          </p:cNvSpPr>
          <p:nvPr>
            <p:ph type="body" sz="quarter" idx="14" hasCustomPrompt="1"/>
          </p:nvPr>
        </p:nvSpPr>
        <p:spPr>
          <a:xfrm>
            <a:off x="456802" y="590770"/>
            <a:ext cx="11274552" cy="786626"/>
          </a:xfrm>
        </p:spPr>
        <p:txBody>
          <a:bodyPr bIns="118872" anchor="b" anchorCtr="0"/>
          <a:lstStyle>
            <a:lvl1pPr marL="0" indent="0" algn="ctr">
              <a:buNone/>
              <a:defRPr sz="3600" b="0">
                <a:solidFill>
                  <a:schemeClr val="accent1"/>
                </a:solidFill>
                <a:latin typeface="+mj-lt"/>
              </a:defRPr>
            </a:lvl1pPr>
          </a:lstStyle>
          <a:p>
            <a:pPr lvl="0"/>
            <a:r>
              <a:rPr lang="en-US" dirty="0"/>
              <a:t>The CPR </a:t>
            </a:r>
            <a:r>
              <a:rPr lang="en-US" dirty="0" err="1"/>
              <a:t>LifeLinks</a:t>
            </a:r>
            <a:r>
              <a:rPr lang="en-US" dirty="0"/>
              <a:t> Implementation Toolkit</a:t>
            </a:r>
          </a:p>
        </p:txBody>
      </p:sp>
      <p:sp>
        <p:nvSpPr>
          <p:cNvPr id="14" name="Text Placeholder 15">
            <a:extLst>
              <a:ext uri="{FF2B5EF4-FFF2-40B4-BE49-F238E27FC236}">
                <a16:creationId xmlns:a16="http://schemas.microsoft.com/office/drawing/2014/main" id="{264D01CF-41D8-D540-9497-9E9D2E3F724F}"/>
              </a:ext>
            </a:extLst>
          </p:cNvPr>
          <p:cNvSpPr>
            <a:spLocks noGrp="1"/>
          </p:cNvSpPr>
          <p:nvPr>
            <p:ph type="body" sz="quarter" idx="16" hasCustomPrompt="1"/>
          </p:nvPr>
        </p:nvSpPr>
        <p:spPr>
          <a:xfrm>
            <a:off x="1786855" y="1418606"/>
            <a:ext cx="8623300" cy="2099421"/>
          </a:xfrm>
        </p:spPr>
        <p:txBody>
          <a:bodyPr wrap="square" tIns="228600">
            <a:spAutoFit/>
          </a:bodyPr>
          <a:lstStyle>
            <a:lvl1pPr marL="0" indent="0" algn="ctr">
              <a:buFontTx/>
              <a:buNone/>
              <a:defRPr/>
            </a:lvl1pPr>
            <a:lvl2pPr marL="742950" indent="-285750" algn="ctr">
              <a:buFont typeface="Arial" panose="020B0604020202020204" pitchFamily="34" charset="0"/>
              <a:buChar char="•"/>
              <a:defRPr/>
            </a:lvl2pPr>
            <a:lvl3pPr marL="914400" indent="0">
              <a:buNone/>
              <a:defRPr/>
            </a:lvl3pPr>
            <a:lvl4pPr marL="1371600" indent="0">
              <a:buNone/>
              <a:defRPr/>
            </a:lvl4pPr>
            <a:lvl5pPr marL="1828800" indent="0">
              <a:buNone/>
              <a:defRPr/>
            </a:lvl5pPr>
          </a:lstStyle>
          <a:p>
            <a:pPr lvl="0"/>
            <a:r>
              <a:rPr lang="en-US" dirty="0"/>
              <a:t>Find resources and a practical roadmap for how:</a:t>
            </a:r>
          </a:p>
          <a:p>
            <a:pPr lvl="1"/>
            <a:r>
              <a:rPr lang="en-US" dirty="0"/>
              <a:t>Any 9-1-1 agency can put telecommunicator CPR protocols and training into place.</a:t>
            </a:r>
          </a:p>
          <a:p>
            <a:pPr lvl="1"/>
            <a:r>
              <a:rPr lang="en-US" dirty="0"/>
              <a:t>Agencies providing EMS can implement High-Performance CPR.</a:t>
            </a:r>
          </a:p>
          <a:p>
            <a:pPr lvl="0"/>
            <a:r>
              <a:rPr lang="en-US" dirty="0"/>
              <a:t>Learn strategies and explore case studies for how 9-1-1 and EMS can collaborate, working together to strengthen the Chain of Survival.</a:t>
            </a:r>
          </a:p>
        </p:txBody>
      </p:sp>
      <p:sp>
        <p:nvSpPr>
          <p:cNvPr id="10" name="Picture Placeholder 2">
            <a:extLst>
              <a:ext uri="{FF2B5EF4-FFF2-40B4-BE49-F238E27FC236}">
                <a16:creationId xmlns:a16="http://schemas.microsoft.com/office/drawing/2014/main" id="{E4A1E004-9664-554C-B35E-7901767DA8CF}"/>
              </a:ext>
            </a:extLst>
          </p:cNvPr>
          <p:cNvSpPr>
            <a:spLocks noGrp="1" noChangeAspect="1"/>
          </p:cNvSpPr>
          <p:nvPr>
            <p:ph type="pic" idx="1"/>
          </p:nvPr>
        </p:nvSpPr>
        <p:spPr>
          <a:xfrm>
            <a:off x="456802" y="3805770"/>
            <a:ext cx="11274950" cy="2062845"/>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7" name="Text Placeholder 10">
            <a:extLst>
              <a:ext uri="{FF2B5EF4-FFF2-40B4-BE49-F238E27FC236}">
                <a16:creationId xmlns:a16="http://schemas.microsoft.com/office/drawing/2014/main" id="{FE21108D-FC14-B748-BF0E-6B028009BE51}"/>
              </a:ext>
            </a:extLst>
          </p:cNvPr>
          <p:cNvSpPr>
            <a:spLocks noGrp="1"/>
          </p:cNvSpPr>
          <p:nvPr>
            <p:ph type="body" sz="quarter" idx="17" hasCustomPrompt="1"/>
          </p:nvPr>
        </p:nvSpPr>
        <p:spPr>
          <a:xfrm>
            <a:off x="456802" y="1382030"/>
            <a:ext cx="11274552" cy="36576"/>
          </a:xfrm>
          <a:solidFill>
            <a:schemeClr val="accent2"/>
          </a:solidFill>
        </p:spPr>
        <p:txBody>
          <a:bodyPr bIns="118872" anchor="b" anchorCtr="0"/>
          <a:lstStyle>
            <a:lvl1pPr marL="0" indent="0">
              <a:buNone/>
              <a:defRPr sz="2400" b="0">
                <a:noFill/>
                <a:latin typeface="+mj-lt"/>
              </a:defRPr>
            </a:lvl1pPr>
          </a:lstStyle>
          <a:p>
            <a:pPr lvl="0"/>
            <a:r>
              <a:rPr lang="en-US" dirty="0"/>
              <a:t>line</a:t>
            </a:r>
          </a:p>
        </p:txBody>
      </p:sp>
    </p:spTree>
    <p:extLst>
      <p:ext uri="{BB962C8B-B14F-4D97-AF65-F5344CB8AC3E}">
        <p14:creationId xmlns:p14="http://schemas.microsoft.com/office/powerpoint/2010/main" val="1754885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434982" y="794719"/>
            <a:ext cx="6296770" cy="2914772"/>
          </a:xfrm>
          <a:prstGeom prst="rect">
            <a:avLst/>
          </a:prstGeom>
        </p:spPr>
        <p:txBody>
          <a:bodyPr vert="horz" wrap="square" lIns="91440" tIns="45720" rIns="91440" bIns="45720" rtlCol="0">
            <a:spAutoFit/>
          </a:bodyPr>
          <a:lstStyle/>
          <a:p>
            <a:pPr lvl="0"/>
            <a:r>
              <a:rPr lang="en-US" dirty="0"/>
              <a:t>Edit Master text styles</a:t>
            </a:r>
          </a:p>
          <a:p>
            <a:pPr lvl="1"/>
            <a:r>
              <a:rPr lang="en-US" dirty="0"/>
              <a:t>Second level</a:t>
            </a:r>
          </a:p>
          <a:p>
            <a:pPr lvl="2"/>
            <a:r>
              <a:rPr lang="en-US" dirty="0"/>
              <a:t>Third level</a:t>
            </a:r>
          </a:p>
          <a:p>
            <a:pPr marL="342900" indent="-342900">
              <a:buFont typeface="+mj-lt"/>
              <a:buAutoNum type="arabicPeriod"/>
            </a:pPr>
            <a:r>
              <a:rPr lang="en-US" dirty="0"/>
              <a:t>Edit Master text styles</a:t>
            </a:r>
          </a:p>
          <a:p>
            <a:pPr marL="857250" lvl="1" indent="-400050">
              <a:buFont typeface="+mj-lt"/>
              <a:buAutoNum type="alphaLcPeriod"/>
            </a:pPr>
            <a:r>
              <a:rPr lang="en-US" dirty="0"/>
              <a:t>Second level</a:t>
            </a:r>
          </a:p>
          <a:p>
            <a:pPr marL="857250" marR="0" lvl="1" indent="-400050" algn="l" defTabSz="914400" rtl="0" eaLnBrk="1" fontAlgn="auto" latinLnBrk="0" hangingPunct="1">
              <a:lnSpc>
                <a:spcPct val="120000"/>
              </a:lnSpc>
              <a:spcBef>
                <a:spcPts val="500"/>
              </a:spcBef>
              <a:spcAft>
                <a:spcPts val="0"/>
              </a:spcAft>
              <a:buClr>
                <a:schemeClr val="accent1"/>
              </a:buClr>
              <a:buSzPct val="80000"/>
              <a:buFont typeface="+mj-lt"/>
              <a:buAutoNum type="alphaLcPeriod"/>
              <a:tabLst/>
              <a:defRPr/>
            </a:pPr>
            <a:r>
              <a:rPr lang="en-US" dirty="0"/>
              <a:t>Second level</a:t>
            </a:r>
          </a:p>
          <a:p>
            <a:pPr marL="1314450" lvl="2" indent="-400050">
              <a:buFont typeface="+mj-lt"/>
              <a:buAutoNum type="romanUcPeriod"/>
            </a:pPr>
            <a:r>
              <a:rPr lang="en-US" dirty="0"/>
              <a:t>Third level</a:t>
            </a:r>
          </a:p>
          <a:p>
            <a:pPr marL="1314450" marR="0" lvl="2" indent="-400050" algn="l" defTabSz="914400" rtl="0" eaLnBrk="1" fontAlgn="auto" latinLnBrk="0" hangingPunct="1">
              <a:lnSpc>
                <a:spcPct val="120000"/>
              </a:lnSpc>
              <a:spcBef>
                <a:spcPts val="500"/>
              </a:spcBef>
              <a:spcAft>
                <a:spcPts val="0"/>
              </a:spcAft>
              <a:buClr>
                <a:schemeClr val="accent1"/>
              </a:buClr>
              <a:buSzPct val="80000"/>
              <a:buFont typeface="+mj-lt"/>
              <a:buAutoNum type="romanUcPeriod"/>
              <a:tabLst/>
              <a:defRPr/>
            </a:pPr>
            <a:r>
              <a:rPr lang="en-US" dirty="0"/>
              <a:t>Third level</a:t>
            </a:r>
          </a:p>
        </p:txBody>
      </p:sp>
      <p:sp>
        <p:nvSpPr>
          <p:cNvPr id="4" name="Date Placeholder 3"/>
          <p:cNvSpPr>
            <a:spLocks noGrp="1"/>
          </p:cNvSpPr>
          <p:nvPr>
            <p:ph type="dt" sz="half" idx="2"/>
          </p:nvPr>
        </p:nvSpPr>
        <p:spPr>
          <a:xfrm>
            <a:off x="457200"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A8B778E5-83A9-C645-A1D6-77CD5AB1923A}" type="datetime1">
              <a:rPr lang="en-US" smtClean="0"/>
              <a:t>6/5/19</a:t>
            </a:fld>
            <a:endParaRPr lang="en-US" dirty="0"/>
          </a:p>
        </p:txBody>
      </p:sp>
      <p:sp>
        <p:nvSpPr>
          <p:cNvPr id="5" name="Footer Placeholder 4"/>
          <p:cNvSpPr>
            <a:spLocks noGrp="1"/>
          </p:cNvSpPr>
          <p:nvPr>
            <p:ph type="ftr" sz="quarter" idx="3"/>
          </p:nvPr>
        </p:nvSpPr>
        <p:spPr>
          <a:xfrm>
            <a:off x="5773311" y="6227064"/>
            <a:ext cx="5958441" cy="320040"/>
          </a:xfrm>
          <a:prstGeom prst="rect">
            <a:avLst/>
          </a:prstGeom>
        </p:spPr>
        <p:txBody>
          <a:bodyPr vert="horz" lIns="91440" tIns="45720" rIns="91440" bIns="45720" rtlCol="0" anchor="ctr"/>
          <a:lstStyle>
            <a:lvl1pPr algn="r">
              <a:defRPr sz="1000">
                <a:solidFill>
                  <a:schemeClr val="tx1">
                    <a:tint val="75000"/>
                  </a:schemeClr>
                </a:solidFill>
              </a:defRPr>
            </a:lvl1pPr>
          </a:lstStyle>
          <a:p>
            <a:r>
              <a:rPr lang="en-US" dirty="0" err="1"/>
              <a:t>ems.gov</a:t>
            </a:r>
            <a:r>
              <a:rPr lang="en-US" dirty="0"/>
              <a:t>  |  911.gov</a:t>
            </a:r>
          </a:p>
        </p:txBody>
      </p:sp>
      <p:sp>
        <p:nvSpPr>
          <p:cNvPr id="6" name="Slide Number Placeholder 5"/>
          <p:cNvSpPr>
            <a:spLocks noGrp="1"/>
          </p:cNvSpPr>
          <p:nvPr>
            <p:ph type="sldNum" sz="quarter" idx="4"/>
          </p:nvPr>
        </p:nvSpPr>
        <p:spPr>
          <a:xfrm>
            <a:off x="10817352"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7CF08862-DDD9-AC48-8B61-06152FF2EB5A}" type="slidenum">
              <a:rPr lang="en-US" smtClean="0"/>
              <a:t>‹#›</a:t>
            </a:fld>
            <a:endParaRPr lang="en-US"/>
          </a:p>
        </p:txBody>
      </p:sp>
    </p:spTree>
    <p:extLst>
      <p:ext uri="{BB962C8B-B14F-4D97-AF65-F5344CB8AC3E}">
        <p14:creationId xmlns:p14="http://schemas.microsoft.com/office/powerpoint/2010/main" val="1427139596"/>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79" r:id="rId3"/>
    <p:sldLayoutId id="2147483676" r:id="rId4"/>
    <p:sldLayoutId id="2147483664" r:id="rId5"/>
    <p:sldLayoutId id="2147483678" r:id="rId6"/>
    <p:sldLayoutId id="2147483670" r:id="rId7"/>
    <p:sldLayoutId id="2147483673" r:id="rId8"/>
    <p:sldLayoutId id="2147483677" r:id="rId9"/>
    <p:sldLayoutId id="2147483672" r:id="rId10"/>
    <p:sldLayoutId id="2147483674" r:id="rId11"/>
    <p:sldLayoutId id="2147483671" r:id="rId12"/>
    <p:sldLayoutId id="2147483675" r:id="rId13"/>
  </p:sldLayoutIdLst>
  <p:hf sldNum="0" hdr="0" ftr="0"/>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28" userDrawn="1">
          <p15:clr>
            <a:srgbClr val="F26B43"/>
          </p15:clr>
        </p15:guide>
        <p15:guide id="2" pos="288" userDrawn="1">
          <p15:clr>
            <a:srgbClr val="F26B43"/>
          </p15:clr>
        </p15:guide>
        <p15:guide id="3" pos="7392" userDrawn="1">
          <p15:clr>
            <a:srgbClr val="F26B43"/>
          </p15:clr>
        </p15:guide>
        <p15:guide id="4" orient="horz" pos="50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cpr.heart.org/AHAECC/CPRAndECC/ResuscitationScience/TelephoneCPR/RecommendationsPerformanceMeasures/UCM_477526_Telephone-CPR-T-CPR-Program-Recommendations-and-Performance-Measures.jsp"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notesSlide" Target="../notesSlides/notesSlide1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0.png"/><Relationship Id="rId4" Type="http://schemas.openxmlformats.org/officeDocument/2006/relationships/notesSlide" Target="../notesSlides/notesSlide1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1.png"/><Relationship Id="rId4"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3" Type="http://schemas.microsoft.com/office/2007/relationships/media" Target="../media/media5.wav"/><Relationship Id="rId7" Type="http://schemas.openxmlformats.org/officeDocument/2006/relationships/image" Target="../media/image12.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notesSlide" Target="../notesSlides/notesSlide16.xml"/><Relationship Id="rId5" Type="http://schemas.openxmlformats.org/officeDocument/2006/relationships/slideLayout" Target="../slideLayouts/slideLayout8.xml"/><Relationship Id="rId4" Type="http://schemas.openxmlformats.org/officeDocument/2006/relationships/audio" Target="../media/media5.wav"/></Relationships>
</file>

<file path=ppt/slides/_rels/slide24.xml.rels><?xml version="1.0" encoding="UTF-8" standalone="yes"?>
<Relationships xmlns="http://schemas.openxmlformats.org/package/2006/relationships"><Relationship Id="rId3" Type="http://schemas.microsoft.com/office/2007/relationships/media" Target="../media/media7.wav"/><Relationship Id="rId7" Type="http://schemas.openxmlformats.org/officeDocument/2006/relationships/image" Target="../media/image12.png"/><Relationship Id="rId2" Type="http://schemas.microsoft.com/office/2007/relationships/media" Target="../media/media6.wav"/><Relationship Id="rId1" Type="http://schemas.openxmlformats.org/officeDocument/2006/relationships/audio" Target="NULL" TargetMode="External"/><Relationship Id="rId6" Type="http://schemas.openxmlformats.org/officeDocument/2006/relationships/notesSlide" Target="../notesSlides/notesSlide17.xml"/><Relationship Id="rId5" Type="http://schemas.openxmlformats.org/officeDocument/2006/relationships/slideLayout" Target="../slideLayouts/slideLayout8.xml"/><Relationship Id="rId4" Type="http://schemas.openxmlformats.org/officeDocument/2006/relationships/audio" Target="../media/media7.wav"/></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8.wav"/><Relationship Id="rId1" Type="http://schemas.microsoft.com/office/2007/relationships/media" Target="../media/media8.wav"/><Relationship Id="rId5" Type="http://schemas.openxmlformats.org/officeDocument/2006/relationships/image" Target="../media/image12.png"/><Relationship Id="rId4"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3" Type="http://schemas.microsoft.com/office/2007/relationships/media" Target="../media/media10.mp3"/><Relationship Id="rId7" Type="http://schemas.openxmlformats.org/officeDocument/2006/relationships/image" Target="../media/image13.png"/><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notesSlide" Target="../notesSlides/notesSlide19.xml"/><Relationship Id="rId5" Type="http://schemas.openxmlformats.org/officeDocument/2006/relationships/slideLayout" Target="../slideLayouts/slideLayout8.xml"/><Relationship Id="rId4" Type="http://schemas.openxmlformats.org/officeDocument/2006/relationships/audio" Target="../media/media10.mp3"/></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microsoft.com/office/2007/relationships/media" Target="../media/media12.mp3"/><Relationship Id="rId7" Type="http://schemas.openxmlformats.org/officeDocument/2006/relationships/slideLayout" Target="../slideLayouts/slideLayout8.xml"/><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audio" Target="../media/media13.WAV"/><Relationship Id="rId5" Type="http://schemas.microsoft.com/office/2007/relationships/media" Target="../media/media13.WAV"/><Relationship Id="rId4" Type="http://schemas.openxmlformats.org/officeDocument/2006/relationships/audio" Target="../media/media12.mp3"/><Relationship Id="rId9" Type="http://schemas.openxmlformats.org/officeDocument/2006/relationships/image" Target="../media/image12.png"/></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2.xml"/><Relationship Id="rId3" Type="http://schemas.microsoft.com/office/2007/relationships/media" Target="../media/media15.mp3"/><Relationship Id="rId7" Type="http://schemas.openxmlformats.org/officeDocument/2006/relationships/slideLayout" Target="../slideLayouts/slideLayout8.xml"/><Relationship Id="rId2" Type="http://schemas.openxmlformats.org/officeDocument/2006/relationships/audio" Target="../media/media14.wav"/><Relationship Id="rId1" Type="http://schemas.microsoft.com/office/2007/relationships/media" Target="../media/media14.wav"/><Relationship Id="rId6" Type="http://schemas.openxmlformats.org/officeDocument/2006/relationships/audio" Target="../media/media16.mp3"/><Relationship Id="rId5" Type="http://schemas.microsoft.com/office/2007/relationships/media" Target="../media/media16.mp3"/><Relationship Id="rId4" Type="http://schemas.openxmlformats.org/officeDocument/2006/relationships/audio" Target="../media/media15.mp3"/><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7.mp3"/><Relationship Id="rId1" Type="http://schemas.microsoft.com/office/2007/relationships/media" Target="../media/media17.mp3"/><Relationship Id="rId5" Type="http://schemas.openxmlformats.org/officeDocument/2006/relationships/image" Target="../media/image12.png"/><Relationship Id="rId4"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wav"/><Relationship Id="rId1" Type="http://schemas.microsoft.com/office/2007/relationships/media" Target="../media/media18.wav"/><Relationship Id="rId5" Type="http://schemas.openxmlformats.org/officeDocument/2006/relationships/image" Target="../media/image12.png"/><Relationship Id="rId4" Type="http://schemas.openxmlformats.org/officeDocument/2006/relationships/notesSlide" Target="../notesSlides/notesSlide3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heart.arizona.edu/heart-health/learn-cpr/video-learn-chest-compression-only-cpr"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1204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27C1E82-310F-5644-A1A5-2E428532A2AE}"/>
              </a:ext>
            </a:extLst>
          </p:cNvPr>
          <p:cNvSpPr>
            <a:spLocks noGrp="1"/>
          </p:cNvSpPr>
          <p:nvPr>
            <p:ph type="title"/>
          </p:nvPr>
        </p:nvSpPr>
        <p:spPr>
          <a:xfrm>
            <a:off x="-16137" y="952053"/>
            <a:ext cx="12224274" cy="996298"/>
          </a:xfrm>
        </p:spPr>
        <p:txBody>
          <a:bodyPr/>
          <a:lstStyle/>
          <a:p>
            <a:r>
              <a:rPr lang="en-US" dirty="0">
                <a:ea typeface="Calibri" panose="020F0502020204030204" pitchFamily="34" charset="0"/>
                <a:cs typeface="Times New Roman" panose="02020603050405020304" pitchFamily="18" charset="0"/>
              </a:rPr>
              <a:t>Recommendation 1</a:t>
            </a:r>
            <a:endParaRPr lang="en-US" dirty="0"/>
          </a:p>
        </p:txBody>
      </p:sp>
      <p:sp>
        <p:nvSpPr>
          <p:cNvPr id="12" name="Text Placeholder 4">
            <a:extLst>
              <a:ext uri="{FF2B5EF4-FFF2-40B4-BE49-F238E27FC236}">
                <a16:creationId xmlns:a16="http://schemas.microsoft.com/office/drawing/2014/main" id="{282EA87E-6A34-0C4B-9F5A-48DF152E9BBB}"/>
              </a:ext>
            </a:extLst>
          </p:cNvPr>
          <p:cNvSpPr>
            <a:spLocks noGrp="1"/>
          </p:cNvSpPr>
          <p:nvPr>
            <p:ph type="body" idx="1"/>
          </p:nvPr>
        </p:nvSpPr>
        <p:spPr>
          <a:xfrm>
            <a:off x="2278098" y="1948351"/>
            <a:ext cx="7635802" cy="1261884"/>
          </a:xfrm>
        </p:spPr>
        <p:txBody>
          <a:bodyPr/>
          <a:lstStyle/>
          <a:p>
            <a:pPr algn="l"/>
            <a:r>
              <a:rPr lang="en-US" dirty="0">
                <a:latin typeface="Calibri" panose="020F0502020204030204" pitchFamily="34" charset="0"/>
                <a:ea typeface="Calibri" panose="020F0502020204030204" pitchFamily="34" charset="0"/>
                <a:cs typeface="Times New Roman" panose="02020603050405020304" pitchFamily="18" charset="0"/>
              </a:rPr>
              <a:t>Percentage of total OHCA Cases Correctly Identified by Telecommunicators</a:t>
            </a:r>
            <a:endParaRPr lang="en-US" dirty="0"/>
          </a:p>
        </p:txBody>
      </p:sp>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2278098" y="3314978"/>
            <a:ext cx="8497852" cy="3210171"/>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nSpc>
                <a:spcPct val="100000"/>
              </a:lnSpc>
              <a:buNone/>
            </a:pPr>
            <a:r>
              <a:rPr lang="en-US" sz="26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DEFINITION</a:t>
            </a:r>
          </a:p>
          <a:p>
            <a:pPr marL="0" indent="0">
              <a:lnSpc>
                <a:spcPct val="107000"/>
              </a:lnSpc>
              <a:spcAft>
                <a:spcPts val="1000"/>
              </a:spcAft>
              <a:buNone/>
            </a:pPr>
            <a:r>
              <a:rPr lang="en-US" sz="2400" dirty="0">
                <a:latin typeface="Calibri" panose="020F0502020204030204" pitchFamily="34" charset="0"/>
                <a:ea typeface="Calibri" panose="020F0502020204030204" pitchFamily="34" charset="0"/>
                <a:cs typeface="Times New Roman" panose="02020603050405020304" pitchFamily="18" charset="0"/>
              </a:rPr>
              <a:t>Telecommunicator recognized OHCA / total EMS-confirmed OHCA</a:t>
            </a:r>
          </a:p>
          <a:p>
            <a:pPr marL="0" indent="0">
              <a:lnSpc>
                <a:spcPct val="107000"/>
              </a:lnSpc>
              <a:buNone/>
            </a:pPr>
            <a:r>
              <a:rPr lang="en-US" sz="2600" b="1" dirty="0">
                <a:solidFill>
                  <a:schemeClr val="accent1"/>
                </a:solidFill>
              </a:rPr>
              <a:t>PERFORMANCE GOAL: </a:t>
            </a:r>
            <a:r>
              <a:rPr lang="en-US" sz="2600" b="1" dirty="0"/>
              <a:t>At least 75%</a:t>
            </a:r>
            <a:endParaRPr lang="en-US" sz="26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45833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9D0A5905-4F28-394D-BF18-5F42FD979F22}"/>
              </a:ext>
            </a:extLst>
          </p:cNvPr>
          <p:cNvSpPr>
            <a:spLocks noGrp="1"/>
          </p:cNvSpPr>
          <p:nvPr>
            <p:ph type="title"/>
          </p:nvPr>
        </p:nvSpPr>
        <p:spPr>
          <a:xfrm>
            <a:off x="-16137" y="952053"/>
            <a:ext cx="12224274" cy="996298"/>
          </a:xfrm>
        </p:spPr>
        <p:txBody>
          <a:bodyPr/>
          <a:lstStyle/>
          <a:p>
            <a:r>
              <a:rPr lang="en-US" dirty="0">
                <a:ea typeface="Calibri" panose="020F0502020204030204" pitchFamily="34" charset="0"/>
                <a:cs typeface="Times New Roman" panose="02020603050405020304" pitchFamily="18" charset="0"/>
              </a:rPr>
              <a:t>Recommendation 2</a:t>
            </a:r>
            <a:endParaRPr lang="en-US" dirty="0"/>
          </a:p>
        </p:txBody>
      </p:sp>
      <p:sp>
        <p:nvSpPr>
          <p:cNvPr id="10" name="Text Placeholder 4">
            <a:extLst>
              <a:ext uri="{FF2B5EF4-FFF2-40B4-BE49-F238E27FC236}">
                <a16:creationId xmlns:a16="http://schemas.microsoft.com/office/drawing/2014/main" id="{043A8C68-C477-C44D-AF0E-885C48A7AFF1}"/>
              </a:ext>
            </a:extLst>
          </p:cNvPr>
          <p:cNvSpPr>
            <a:spLocks noGrp="1"/>
          </p:cNvSpPr>
          <p:nvPr>
            <p:ph type="body" idx="1"/>
          </p:nvPr>
        </p:nvSpPr>
        <p:spPr>
          <a:xfrm>
            <a:off x="2278098" y="1948351"/>
            <a:ext cx="7635802" cy="1261884"/>
          </a:xfrm>
        </p:spPr>
        <p:txBody>
          <a:bodyPr/>
          <a:lstStyle/>
          <a:p>
            <a:pPr algn="l"/>
            <a:r>
              <a:rPr lang="en-US" dirty="0">
                <a:solidFill>
                  <a:schemeClr val="tx1"/>
                </a:solidFill>
                <a:latin typeface="Calibri" panose="020F0502020204030204" pitchFamily="34" charset="0"/>
                <a:ea typeface="Calibri" panose="020F0502020204030204" pitchFamily="34" charset="0"/>
                <a:cs typeface="Times New Roman" panose="02020603050405020304" pitchFamily="18" charset="0"/>
              </a:rPr>
              <a:t>Percentage of Recognizable OHCA Cases Correctly Identified by Telecommunicators</a:t>
            </a:r>
            <a:endParaRPr lang="en-US" dirty="0">
              <a:solidFill>
                <a:schemeClr val="tx1"/>
              </a:solidFill>
            </a:endParaRPr>
          </a:p>
        </p:txBody>
      </p:sp>
      <p:sp>
        <p:nvSpPr>
          <p:cNvPr id="11" name="Text Placeholder 11">
            <a:extLst>
              <a:ext uri="{FF2B5EF4-FFF2-40B4-BE49-F238E27FC236}">
                <a16:creationId xmlns:a16="http://schemas.microsoft.com/office/drawing/2014/main" id="{B3B36AB8-AF9A-154D-A7FB-93470A703717}"/>
              </a:ext>
            </a:extLst>
          </p:cNvPr>
          <p:cNvSpPr txBox="1">
            <a:spLocks/>
          </p:cNvSpPr>
          <p:nvPr/>
        </p:nvSpPr>
        <p:spPr>
          <a:xfrm>
            <a:off x="2278098" y="3314978"/>
            <a:ext cx="7635802" cy="3210171"/>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nSpc>
                <a:spcPct val="100000"/>
              </a:lnSpc>
              <a:buNone/>
            </a:pPr>
            <a:r>
              <a:rPr lang="en-US" sz="26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DEFINITION</a:t>
            </a:r>
          </a:p>
          <a:p>
            <a:pPr marL="0" indent="0">
              <a:lnSpc>
                <a:spcPct val="107000"/>
              </a:lnSpc>
              <a:spcAft>
                <a:spcPts val="1000"/>
              </a:spcAft>
              <a:buNone/>
            </a:pPr>
            <a:r>
              <a:rPr lang="en-US" sz="2400" dirty="0">
                <a:latin typeface="Calibri" panose="020F0502020204030204" pitchFamily="34" charset="0"/>
                <a:ea typeface="Calibri" panose="020F0502020204030204" pitchFamily="34" charset="0"/>
                <a:cs typeface="Times New Roman" panose="02020603050405020304" pitchFamily="18" charset="0"/>
              </a:rPr>
              <a:t>Telecommunicator recognized OHCA / number of cases deemed identifiable </a:t>
            </a:r>
          </a:p>
          <a:p>
            <a:pPr marL="0" indent="0">
              <a:lnSpc>
                <a:spcPct val="107000"/>
              </a:lnSpc>
              <a:spcAft>
                <a:spcPts val="1000"/>
              </a:spcAft>
              <a:buNone/>
            </a:pPr>
            <a:r>
              <a:rPr lang="en-US" sz="2600" b="1" dirty="0">
                <a:solidFill>
                  <a:schemeClr val="accent1"/>
                </a:solidFill>
              </a:rPr>
              <a:t>PERFORMANCE GOAL: </a:t>
            </a:r>
            <a:r>
              <a:rPr lang="en-US" sz="2600" b="1" dirty="0"/>
              <a:t>At least 95%</a:t>
            </a:r>
            <a:endParaRPr lang="en-US" sz="26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08628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F8B8E120-2C93-014D-AAD9-5C4ECAFA983A}"/>
              </a:ext>
            </a:extLst>
          </p:cNvPr>
          <p:cNvSpPr>
            <a:spLocks noGrp="1"/>
          </p:cNvSpPr>
          <p:nvPr>
            <p:ph type="title"/>
          </p:nvPr>
        </p:nvSpPr>
        <p:spPr>
          <a:xfrm>
            <a:off x="-16137" y="952053"/>
            <a:ext cx="12224274" cy="996298"/>
          </a:xfrm>
        </p:spPr>
        <p:txBody>
          <a:bodyPr/>
          <a:lstStyle/>
          <a:p>
            <a:r>
              <a:rPr lang="en-US" dirty="0">
                <a:ea typeface="Calibri" panose="020F0502020204030204" pitchFamily="34" charset="0"/>
                <a:cs typeface="Times New Roman" panose="02020603050405020304" pitchFamily="18" charset="0"/>
              </a:rPr>
              <a:t>Recommendation 3</a:t>
            </a:r>
            <a:endParaRPr lang="en-US" dirty="0"/>
          </a:p>
        </p:txBody>
      </p:sp>
      <p:sp>
        <p:nvSpPr>
          <p:cNvPr id="10" name="Text Placeholder 4">
            <a:extLst>
              <a:ext uri="{FF2B5EF4-FFF2-40B4-BE49-F238E27FC236}">
                <a16:creationId xmlns:a16="http://schemas.microsoft.com/office/drawing/2014/main" id="{F6E63FB1-2801-1A42-AA21-D1D3EA29350C}"/>
              </a:ext>
            </a:extLst>
          </p:cNvPr>
          <p:cNvSpPr>
            <a:spLocks noGrp="1"/>
          </p:cNvSpPr>
          <p:nvPr>
            <p:ph type="body" idx="1"/>
          </p:nvPr>
        </p:nvSpPr>
        <p:spPr>
          <a:xfrm>
            <a:off x="2278098" y="1948351"/>
            <a:ext cx="7635802" cy="1261884"/>
          </a:xfrm>
        </p:spPr>
        <p:txBody>
          <a:bodyPr/>
          <a:lstStyle/>
          <a:p>
            <a:pPr algn="l"/>
            <a:r>
              <a:rPr lang="en-US" dirty="0">
                <a:solidFill>
                  <a:schemeClr val="tx1"/>
                </a:solidFill>
                <a:latin typeface="Calibri" panose="020F0502020204030204" pitchFamily="34" charset="0"/>
                <a:ea typeface="Calibri" panose="020F0502020204030204" pitchFamily="34" charset="0"/>
                <a:cs typeface="Times New Roman" panose="02020603050405020304" pitchFamily="18" charset="0"/>
              </a:rPr>
              <a:t>Percentage of Telecommunicator-Recognized OHCA Receiving T-CPR</a:t>
            </a:r>
            <a:endParaRPr lang="en-US" dirty="0">
              <a:solidFill>
                <a:schemeClr val="tx1"/>
              </a:solidFill>
            </a:endParaRPr>
          </a:p>
        </p:txBody>
      </p:sp>
      <p:sp>
        <p:nvSpPr>
          <p:cNvPr id="11" name="Text Placeholder 11">
            <a:extLst>
              <a:ext uri="{FF2B5EF4-FFF2-40B4-BE49-F238E27FC236}">
                <a16:creationId xmlns:a16="http://schemas.microsoft.com/office/drawing/2014/main" id="{AD40AEC5-2EF9-E149-8692-627FA533F041}"/>
              </a:ext>
            </a:extLst>
          </p:cNvPr>
          <p:cNvSpPr txBox="1">
            <a:spLocks/>
          </p:cNvSpPr>
          <p:nvPr/>
        </p:nvSpPr>
        <p:spPr>
          <a:xfrm>
            <a:off x="2278098" y="3314978"/>
            <a:ext cx="6491252" cy="3210171"/>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nSpc>
                <a:spcPct val="100000"/>
              </a:lnSpc>
              <a:buNone/>
            </a:pPr>
            <a:r>
              <a:rPr lang="en-US" sz="26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DEFINITION</a:t>
            </a:r>
          </a:p>
          <a:p>
            <a:pPr marL="0" indent="0">
              <a:lnSpc>
                <a:spcPct val="107000"/>
              </a:lnSpc>
              <a:spcAft>
                <a:spcPts val="1000"/>
              </a:spcAft>
              <a:buNone/>
            </a:pPr>
            <a:r>
              <a:rPr lang="en-US" sz="2400" dirty="0">
                <a:latin typeface="Calibri" panose="020F0502020204030204" pitchFamily="34" charset="0"/>
                <a:ea typeface="Calibri" panose="020F0502020204030204" pitchFamily="34" charset="0"/>
                <a:cs typeface="Times New Roman" panose="02020603050405020304" pitchFamily="18" charset="0"/>
              </a:rPr>
              <a:t>Number of telecommunicator-recognized OHCA cases receiving T-CPR / number of QI-reviewed EMS-confirmed OHCA with recognition </a:t>
            </a:r>
          </a:p>
          <a:p>
            <a:pPr marL="0" indent="0">
              <a:lnSpc>
                <a:spcPct val="107000"/>
              </a:lnSpc>
              <a:spcAft>
                <a:spcPts val="1000"/>
              </a:spcAft>
              <a:buNone/>
            </a:pPr>
            <a:r>
              <a:rPr lang="en-US" sz="2600" b="1" dirty="0">
                <a:solidFill>
                  <a:schemeClr val="accent1"/>
                </a:solidFill>
              </a:rPr>
              <a:t>PERFORMANCE GOAL: </a:t>
            </a:r>
            <a:r>
              <a:rPr lang="en-US" sz="2600" b="1" dirty="0"/>
              <a:t>At least 75%</a:t>
            </a:r>
            <a:endParaRPr lang="en-US" sz="26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71123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7B749467-B900-0C45-8DFE-90E502C848BB}"/>
              </a:ext>
            </a:extLst>
          </p:cNvPr>
          <p:cNvSpPr>
            <a:spLocks noGrp="1"/>
          </p:cNvSpPr>
          <p:nvPr>
            <p:ph type="title"/>
          </p:nvPr>
        </p:nvSpPr>
        <p:spPr>
          <a:xfrm>
            <a:off x="-16137" y="952053"/>
            <a:ext cx="12224274" cy="996298"/>
          </a:xfrm>
        </p:spPr>
        <p:txBody>
          <a:bodyPr/>
          <a:lstStyle/>
          <a:p>
            <a:r>
              <a:rPr lang="en-US" dirty="0">
                <a:ea typeface="Calibri" panose="020F0502020204030204" pitchFamily="34" charset="0"/>
                <a:cs typeface="Times New Roman" panose="02020603050405020304" pitchFamily="18" charset="0"/>
              </a:rPr>
              <a:t>Recommendation 4</a:t>
            </a:r>
            <a:endParaRPr lang="en-US" dirty="0"/>
          </a:p>
        </p:txBody>
      </p:sp>
      <p:sp>
        <p:nvSpPr>
          <p:cNvPr id="10" name="Text Placeholder 4">
            <a:extLst>
              <a:ext uri="{FF2B5EF4-FFF2-40B4-BE49-F238E27FC236}">
                <a16:creationId xmlns:a16="http://schemas.microsoft.com/office/drawing/2014/main" id="{A286358E-C063-9348-B9C4-5E79008D0D86}"/>
              </a:ext>
            </a:extLst>
          </p:cNvPr>
          <p:cNvSpPr>
            <a:spLocks noGrp="1"/>
          </p:cNvSpPr>
          <p:nvPr>
            <p:ph type="body" idx="1"/>
          </p:nvPr>
        </p:nvSpPr>
        <p:spPr>
          <a:xfrm>
            <a:off x="2278098" y="1948351"/>
            <a:ext cx="7635802" cy="1261884"/>
          </a:xfrm>
        </p:spPr>
        <p:txBody>
          <a:bodyPr/>
          <a:lstStyle/>
          <a:p>
            <a:pPr algn="l"/>
            <a:r>
              <a:rPr lang="en-US" dirty="0">
                <a:solidFill>
                  <a:schemeClr val="tx1"/>
                </a:solidFill>
                <a:latin typeface="Calibri" panose="020F0502020204030204" pitchFamily="34" charset="0"/>
                <a:ea typeface="Calibri" panose="020F0502020204030204" pitchFamily="34" charset="0"/>
                <a:cs typeface="Times New Roman" panose="02020603050405020304" pitchFamily="18" charset="0"/>
              </a:rPr>
              <a:t>Median Time Interval Between 9-1-1 Call and OHCA Recognition</a:t>
            </a:r>
            <a:endParaRPr lang="en-US" dirty="0">
              <a:solidFill>
                <a:schemeClr val="tx1"/>
              </a:solidFill>
            </a:endParaRPr>
          </a:p>
        </p:txBody>
      </p:sp>
      <p:sp>
        <p:nvSpPr>
          <p:cNvPr id="11" name="Text Placeholder 11">
            <a:extLst>
              <a:ext uri="{FF2B5EF4-FFF2-40B4-BE49-F238E27FC236}">
                <a16:creationId xmlns:a16="http://schemas.microsoft.com/office/drawing/2014/main" id="{CB6710B2-C823-D84D-ADE4-D48B16615067}"/>
              </a:ext>
            </a:extLst>
          </p:cNvPr>
          <p:cNvSpPr txBox="1">
            <a:spLocks/>
          </p:cNvSpPr>
          <p:nvPr/>
        </p:nvSpPr>
        <p:spPr>
          <a:xfrm>
            <a:off x="2278098" y="3314978"/>
            <a:ext cx="7635802" cy="3210171"/>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nSpc>
                <a:spcPct val="100000"/>
              </a:lnSpc>
              <a:buNone/>
            </a:pPr>
            <a:r>
              <a:rPr lang="en-US" sz="26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DEFINITION</a:t>
            </a:r>
          </a:p>
          <a:p>
            <a:pPr marL="0" indent="0">
              <a:lnSpc>
                <a:spcPct val="107000"/>
              </a:lnSpc>
              <a:spcAft>
                <a:spcPts val="1000"/>
              </a:spcAft>
              <a:buNone/>
            </a:pPr>
            <a:r>
              <a:rPr lang="en-US" sz="2400" dirty="0">
                <a:latin typeface="Calibri" panose="020F0502020204030204" pitchFamily="34" charset="0"/>
                <a:ea typeface="Calibri" panose="020F0502020204030204" pitchFamily="34" charset="0"/>
                <a:cs typeface="Times New Roman" panose="02020603050405020304" pitchFamily="18" charset="0"/>
              </a:rPr>
              <a:t>Median amount of time in seconds between 9-1-1 call connected and OHCA recognition.</a:t>
            </a:r>
          </a:p>
          <a:p>
            <a:pPr marL="0" indent="0">
              <a:lnSpc>
                <a:spcPct val="107000"/>
              </a:lnSpc>
              <a:spcAft>
                <a:spcPts val="1000"/>
              </a:spcAft>
              <a:buNone/>
            </a:pPr>
            <a:r>
              <a:rPr lang="en-US" sz="2600" b="1" dirty="0">
                <a:solidFill>
                  <a:schemeClr val="accent1"/>
                </a:solidFill>
              </a:rPr>
              <a:t>BENCHMARK: </a:t>
            </a:r>
            <a:r>
              <a:rPr lang="en-US" sz="2600" b="1" dirty="0"/>
              <a:t>60 - 120 seconds </a:t>
            </a:r>
            <a:br>
              <a:rPr lang="en-US" sz="2600" dirty="0"/>
            </a:br>
            <a:r>
              <a:rPr lang="en-US" sz="1600" i="1" dirty="0"/>
              <a:t>(the 60-second mark is achievable by high-performing systems)</a:t>
            </a:r>
            <a:endParaRPr lang="en-US" sz="2600" i="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38547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80BE33C6-BBEF-FA48-B3B5-F5AEB954062D}"/>
              </a:ext>
            </a:extLst>
          </p:cNvPr>
          <p:cNvSpPr>
            <a:spLocks noGrp="1"/>
          </p:cNvSpPr>
          <p:nvPr>
            <p:ph type="title"/>
          </p:nvPr>
        </p:nvSpPr>
        <p:spPr>
          <a:xfrm>
            <a:off x="-16137" y="952053"/>
            <a:ext cx="12224274" cy="996298"/>
          </a:xfrm>
        </p:spPr>
        <p:txBody>
          <a:bodyPr/>
          <a:lstStyle/>
          <a:p>
            <a:r>
              <a:rPr lang="en-US" dirty="0">
                <a:ea typeface="Calibri" panose="020F0502020204030204" pitchFamily="34" charset="0"/>
                <a:cs typeface="Times New Roman" panose="02020603050405020304" pitchFamily="18" charset="0"/>
              </a:rPr>
              <a:t>Recommendation 5</a:t>
            </a:r>
            <a:endParaRPr lang="en-US" dirty="0"/>
          </a:p>
        </p:txBody>
      </p:sp>
      <p:sp>
        <p:nvSpPr>
          <p:cNvPr id="12" name="Text Placeholder 4">
            <a:extLst>
              <a:ext uri="{FF2B5EF4-FFF2-40B4-BE49-F238E27FC236}">
                <a16:creationId xmlns:a16="http://schemas.microsoft.com/office/drawing/2014/main" id="{0089AA19-E91A-1446-A6EA-CF9E03E31D09}"/>
              </a:ext>
            </a:extLst>
          </p:cNvPr>
          <p:cNvSpPr>
            <a:spLocks noGrp="1"/>
          </p:cNvSpPr>
          <p:nvPr>
            <p:ph type="body" idx="1"/>
          </p:nvPr>
        </p:nvSpPr>
        <p:spPr>
          <a:xfrm>
            <a:off x="1960353" y="1948351"/>
            <a:ext cx="8322092" cy="1215717"/>
          </a:xfrm>
        </p:spPr>
        <p:txBody>
          <a:bodyPr bIns="0"/>
          <a:lstStyle/>
          <a:p>
            <a:pPr algn="l"/>
            <a:r>
              <a:rPr lang="en-US" dirty="0">
                <a:latin typeface="Calibri" panose="020F0502020204030204" pitchFamily="34" charset="0"/>
                <a:ea typeface="Calibri" panose="020F0502020204030204" pitchFamily="34" charset="0"/>
                <a:cs typeface="Times New Roman" panose="02020603050405020304" pitchFamily="18" charset="0"/>
              </a:rPr>
              <a:t>Median Time Interval Between 9-1-1 Call and First Telecommunicator-Directed Compression</a:t>
            </a:r>
            <a:endParaRPr lang="en-US" dirty="0"/>
          </a:p>
        </p:txBody>
      </p:sp>
      <p:sp>
        <p:nvSpPr>
          <p:cNvPr id="13" name="Text Placeholder 11">
            <a:extLst>
              <a:ext uri="{FF2B5EF4-FFF2-40B4-BE49-F238E27FC236}">
                <a16:creationId xmlns:a16="http://schemas.microsoft.com/office/drawing/2014/main" id="{BCEE79BB-5F7C-7C46-8A5B-E001C12858C8}"/>
              </a:ext>
            </a:extLst>
          </p:cNvPr>
          <p:cNvSpPr txBox="1">
            <a:spLocks/>
          </p:cNvSpPr>
          <p:nvPr/>
        </p:nvSpPr>
        <p:spPr>
          <a:xfrm>
            <a:off x="1960353" y="3291013"/>
            <a:ext cx="9342647" cy="2653034"/>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nSpc>
                <a:spcPct val="100000"/>
              </a:lnSpc>
              <a:buNone/>
            </a:pPr>
            <a:r>
              <a:rPr lang="en-US" sz="26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DEFINITION</a:t>
            </a:r>
          </a:p>
          <a:p>
            <a:pPr marL="0" indent="0">
              <a:lnSpc>
                <a:spcPct val="107000"/>
              </a:lnSpc>
              <a:spcAft>
                <a:spcPts val="1000"/>
              </a:spcAft>
              <a:buNone/>
            </a:pPr>
            <a:r>
              <a:rPr lang="en-US" sz="2400" dirty="0">
                <a:latin typeface="Calibri" panose="020F0502020204030204" pitchFamily="34" charset="0"/>
                <a:ea typeface="Calibri" panose="020F0502020204030204" pitchFamily="34" charset="0"/>
                <a:cs typeface="Times New Roman" panose="02020603050405020304" pitchFamily="18" charset="0"/>
              </a:rPr>
              <a:t>Median amount of time in seconds between 9-1-1 call connected </a:t>
            </a: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sz="2400" dirty="0">
                <a:latin typeface="Calibri" panose="020F0502020204030204" pitchFamily="34" charset="0"/>
                <a:ea typeface="Calibri" panose="020F0502020204030204" pitchFamily="34" charset="0"/>
                <a:cs typeface="Times New Roman" panose="02020603050405020304" pitchFamily="18" charset="0"/>
              </a:rPr>
              <a:t>and first chest compression directed by telecommunicator </a:t>
            </a:r>
          </a:p>
          <a:p>
            <a:pPr marL="0" indent="0">
              <a:lnSpc>
                <a:spcPct val="107000"/>
              </a:lnSpc>
              <a:spcAft>
                <a:spcPts val="1000"/>
              </a:spcAft>
              <a:buNone/>
            </a:pPr>
            <a:r>
              <a:rPr lang="en-US" sz="2600" b="1" dirty="0">
                <a:solidFill>
                  <a:schemeClr val="accent1"/>
                </a:solidFill>
              </a:rPr>
              <a:t>BENCHMARK: </a:t>
            </a:r>
            <a:r>
              <a:rPr lang="en-US" sz="2600" b="1" dirty="0"/>
              <a:t>120 - 180 seconds </a:t>
            </a:r>
            <a:br>
              <a:rPr lang="en-US" sz="2600" dirty="0"/>
            </a:br>
            <a:r>
              <a:rPr lang="en-US" sz="1600" i="1" dirty="0"/>
              <a:t>(</a:t>
            </a:r>
            <a:r>
              <a:rPr lang="en-US" dirty="0"/>
              <a:t>the 120 second mark is achievable by high-performing systems</a:t>
            </a:r>
            <a:r>
              <a:rPr lang="en-US" sz="1600" dirty="0"/>
              <a:t> </a:t>
            </a:r>
            <a:r>
              <a:rPr lang="en-US" sz="1600" i="1" dirty="0"/>
              <a:t>)</a:t>
            </a:r>
            <a:endParaRPr lang="en-US" sz="2600" i="1" dirty="0">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 Placeholder 11">
            <a:extLst>
              <a:ext uri="{FF2B5EF4-FFF2-40B4-BE49-F238E27FC236}">
                <a16:creationId xmlns:a16="http://schemas.microsoft.com/office/drawing/2014/main" id="{0DBCC96D-9C3E-A448-9672-90CC3F9BBE94}"/>
              </a:ext>
            </a:extLst>
          </p:cNvPr>
          <p:cNvSpPr txBox="1">
            <a:spLocks/>
          </p:cNvSpPr>
          <p:nvPr/>
        </p:nvSpPr>
        <p:spPr>
          <a:xfrm>
            <a:off x="1960353" y="5653031"/>
            <a:ext cx="7304297" cy="507373"/>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buNone/>
            </a:pPr>
            <a:r>
              <a:rPr lang="en-US" dirty="0">
                <a:solidFill>
                  <a:schemeClr val="accent4"/>
                </a:solidFill>
                <a:hlinkClick r:id="rId3">
                  <a:extLst>
                    <a:ext uri="{A12FA001-AC4F-418D-AE19-62706E023703}">
                      <ahyp:hlinkClr xmlns:ahyp="http://schemas.microsoft.com/office/drawing/2018/hyperlinkcolor" val="tx"/>
                    </a:ext>
                  </a:extLst>
                </a:hlinkClick>
              </a:rPr>
              <a:t>Program Recommendations and Performance Measures »</a:t>
            </a:r>
            <a:endParaRPr lang="en-US" dirty="0">
              <a:solidFill>
                <a:schemeClr val="accent4"/>
              </a:solidFill>
            </a:endParaRPr>
          </a:p>
        </p:txBody>
      </p:sp>
    </p:spTree>
    <p:extLst>
      <p:ext uri="{BB962C8B-B14F-4D97-AF65-F5344CB8AC3E}">
        <p14:creationId xmlns:p14="http://schemas.microsoft.com/office/powerpoint/2010/main" val="3650011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EEFEF64-F190-5847-B568-2925A54BC284}"/>
              </a:ext>
            </a:extLst>
          </p:cNvPr>
          <p:cNvSpPr>
            <a:spLocks noGrp="1"/>
          </p:cNvSpPr>
          <p:nvPr>
            <p:ph type="title"/>
          </p:nvPr>
        </p:nvSpPr>
        <p:spPr/>
        <p:txBody>
          <a:bodyPr/>
          <a:lstStyle/>
          <a:p>
            <a:br>
              <a:rPr lang="en-US" dirty="0"/>
            </a:br>
            <a:endParaRPr lang="en-US" dirty="0"/>
          </a:p>
        </p:txBody>
      </p:sp>
      <p:sp>
        <p:nvSpPr>
          <p:cNvPr id="7" name="Text Placeholder 6">
            <a:extLst>
              <a:ext uri="{FF2B5EF4-FFF2-40B4-BE49-F238E27FC236}">
                <a16:creationId xmlns:a16="http://schemas.microsoft.com/office/drawing/2014/main" id="{662E98CD-B20D-8144-A53E-CC5B9E07B868}"/>
              </a:ext>
            </a:extLst>
          </p:cNvPr>
          <p:cNvSpPr>
            <a:spLocks noGrp="1"/>
          </p:cNvSpPr>
          <p:nvPr>
            <p:ph type="body" idx="1"/>
          </p:nvPr>
        </p:nvSpPr>
        <p:spPr>
          <a:xfrm>
            <a:off x="1044647" y="475151"/>
            <a:ext cx="10102705" cy="1508105"/>
          </a:xfrm>
        </p:spPr>
        <p:txBody>
          <a:bodyPr/>
          <a:lstStyle/>
          <a:p>
            <a:r>
              <a:rPr lang="en-US" sz="2600" b="1" dirty="0">
                <a:solidFill>
                  <a:schemeClr val="tx1"/>
                </a:solidFill>
                <a:latin typeface="Calibri" panose="020F0502020204030204" pitchFamily="34" charset="0"/>
                <a:cs typeface="Calibri" panose="020F0502020204030204" pitchFamily="34" charset="0"/>
              </a:rPr>
              <a:t>SEGMENT 2</a:t>
            </a:r>
            <a:br>
              <a:rPr lang="en-US" b="1" dirty="0"/>
            </a:br>
            <a:r>
              <a:rPr lang="en-US" sz="5400" dirty="0"/>
              <a:t>PRACTICE CPR SKILLS</a:t>
            </a:r>
            <a:endParaRPr lang="en-US" dirty="0"/>
          </a:p>
        </p:txBody>
      </p:sp>
      <p:pic>
        <p:nvPicPr>
          <p:cNvPr id="5" name="Picture 4">
            <a:extLst>
              <a:ext uri="{FF2B5EF4-FFF2-40B4-BE49-F238E27FC236}">
                <a16:creationId xmlns:a16="http://schemas.microsoft.com/office/drawing/2014/main" id="{4EA168F4-BB82-254D-909B-FF6B5A0A5A0C}"/>
              </a:ext>
            </a:extLst>
          </p:cNvPr>
          <p:cNvPicPr>
            <a:picLocks noChangeAspect="1"/>
          </p:cNvPicPr>
          <p:nvPr/>
        </p:nvPicPr>
        <p:blipFill>
          <a:blip r:embed="rId2"/>
          <a:stretch>
            <a:fillRect/>
          </a:stretch>
        </p:blipFill>
        <p:spPr>
          <a:xfrm>
            <a:off x="3352799" y="1213815"/>
            <a:ext cx="5486400" cy="5486400"/>
          </a:xfrm>
          <a:prstGeom prst="rect">
            <a:avLst/>
          </a:prstGeom>
        </p:spPr>
      </p:pic>
    </p:spTree>
    <p:extLst>
      <p:ext uri="{BB962C8B-B14F-4D97-AF65-F5344CB8AC3E}">
        <p14:creationId xmlns:p14="http://schemas.microsoft.com/office/powerpoint/2010/main" val="18045182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80BE33C6-BBEF-FA48-B3B5-F5AEB954062D}"/>
              </a:ext>
            </a:extLst>
          </p:cNvPr>
          <p:cNvSpPr>
            <a:spLocks noGrp="1"/>
          </p:cNvSpPr>
          <p:nvPr>
            <p:ph type="title"/>
          </p:nvPr>
        </p:nvSpPr>
        <p:spPr>
          <a:xfrm>
            <a:off x="-16137" y="252651"/>
            <a:ext cx="12224274" cy="1938095"/>
          </a:xfrm>
        </p:spPr>
        <p:txBody>
          <a:bodyPr/>
          <a:lstStyle/>
          <a:p>
            <a:r>
              <a:rPr lang="en-US" dirty="0"/>
              <a:t>Practice Chest Compressions</a:t>
            </a:r>
          </a:p>
        </p:txBody>
      </p:sp>
      <p:sp>
        <p:nvSpPr>
          <p:cNvPr id="13" name="Text Placeholder 11">
            <a:extLst>
              <a:ext uri="{FF2B5EF4-FFF2-40B4-BE49-F238E27FC236}">
                <a16:creationId xmlns:a16="http://schemas.microsoft.com/office/drawing/2014/main" id="{BCEE79BB-5F7C-7C46-8A5B-E001C12858C8}"/>
              </a:ext>
            </a:extLst>
          </p:cNvPr>
          <p:cNvSpPr txBox="1">
            <a:spLocks/>
          </p:cNvSpPr>
          <p:nvPr/>
        </p:nvSpPr>
        <p:spPr>
          <a:xfrm>
            <a:off x="1478915" y="2344310"/>
            <a:ext cx="9234170" cy="3961773"/>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nSpc>
                <a:spcPct val="100000"/>
              </a:lnSpc>
              <a:buNone/>
            </a:pPr>
            <a:r>
              <a:rPr lang="en-US" sz="2600" b="1" dirty="0">
                <a:latin typeface="Calibri" panose="020F0502020204030204" pitchFamily="34" charset="0"/>
                <a:ea typeface="Calibri" panose="020F0502020204030204" pitchFamily="34" charset="0"/>
                <a:cs typeface="Times New Roman" panose="02020603050405020304" pitchFamily="18" charset="0"/>
              </a:rPr>
              <a:t>Practicing chest compressions gives a better appreciation of:</a:t>
            </a:r>
          </a:p>
          <a:p>
            <a:r>
              <a:rPr lang="en-US" sz="2400" dirty="0"/>
              <a:t>what it means to achieve proper rate, depth, and recoil. </a:t>
            </a:r>
            <a:endParaRPr lang="en-US" dirty="0"/>
          </a:p>
          <a:p>
            <a:r>
              <a:rPr lang="en-US" sz="2400" dirty="0"/>
              <a:t>the value of techniques we tell callers to use </a:t>
            </a:r>
          </a:p>
          <a:p>
            <a:pPr lvl="2">
              <a:buFont typeface="Courier New" panose="02070309020205020404" pitchFamily="49" charset="0"/>
              <a:buChar char="o"/>
            </a:pPr>
            <a:r>
              <a:rPr lang="en-US" sz="1800" dirty="0"/>
              <a:t>e.g., how keeping arms straight helps achieve proper depth</a:t>
            </a:r>
          </a:p>
          <a:p>
            <a:pPr lvl="2">
              <a:buFont typeface="Courier New" panose="02070309020205020404" pitchFamily="49" charset="0"/>
              <a:buChar char="o"/>
            </a:pPr>
            <a:r>
              <a:rPr lang="en-US" sz="1800" dirty="0"/>
              <a:t>how not leaning on the chest helps achieve full chest recoil </a:t>
            </a:r>
          </a:p>
          <a:p>
            <a:pPr marL="457200" indent="-457200"/>
            <a:r>
              <a:rPr lang="en-US" sz="2400" dirty="0"/>
              <a:t>the physical challenge callers face in performing compressions for several minutes on end</a:t>
            </a:r>
          </a:p>
        </p:txBody>
      </p:sp>
    </p:spTree>
    <p:extLst>
      <p:ext uri="{BB962C8B-B14F-4D97-AF65-F5344CB8AC3E}">
        <p14:creationId xmlns:p14="http://schemas.microsoft.com/office/powerpoint/2010/main" val="145235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EEFEF64-F190-5847-B568-2925A54BC284}"/>
              </a:ext>
            </a:extLst>
          </p:cNvPr>
          <p:cNvSpPr>
            <a:spLocks noGrp="1"/>
          </p:cNvSpPr>
          <p:nvPr>
            <p:ph type="title"/>
          </p:nvPr>
        </p:nvSpPr>
        <p:spPr/>
        <p:txBody>
          <a:bodyPr/>
          <a:lstStyle/>
          <a:p>
            <a:br>
              <a:rPr lang="en-US" dirty="0"/>
            </a:br>
            <a:endParaRPr lang="en-US" dirty="0"/>
          </a:p>
        </p:txBody>
      </p:sp>
      <p:sp>
        <p:nvSpPr>
          <p:cNvPr id="7" name="Text Placeholder 6">
            <a:extLst>
              <a:ext uri="{FF2B5EF4-FFF2-40B4-BE49-F238E27FC236}">
                <a16:creationId xmlns:a16="http://schemas.microsoft.com/office/drawing/2014/main" id="{662E98CD-B20D-8144-A53E-CC5B9E07B868}"/>
              </a:ext>
            </a:extLst>
          </p:cNvPr>
          <p:cNvSpPr>
            <a:spLocks noGrp="1"/>
          </p:cNvSpPr>
          <p:nvPr>
            <p:ph type="body" idx="1"/>
          </p:nvPr>
        </p:nvSpPr>
        <p:spPr>
          <a:xfrm>
            <a:off x="1044647" y="475151"/>
            <a:ext cx="10102705" cy="1538883"/>
          </a:xfrm>
        </p:spPr>
        <p:txBody>
          <a:bodyPr/>
          <a:lstStyle/>
          <a:p>
            <a:r>
              <a:rPr lang="en-US" sz="2600" b="1" dirty="0">
                <a:solidFill>
                  <a:schemeClr val="tx1"/>
                </a:solidFill>
                <a:latin typeface="Calibri" panose="020F0502020204030204" pitchFamily="34" charset="0"/>
                <a:cs typeface="Calibri" panose="020F0502020204030204" pitchFamily="34" charset="0"/>
              </a:rPr>
              <a:t>SEGMENT 3</a:t>
            </a:r>
            <a:br>
              <a:rPr lang="en-US" b="1" dirty="0"/>
            </a:br>
            <a:r>
              <a:rPr lang="en-US" sz="5400" dirty="0"/>
              <a:t>MASTER THREE STAGES OF T-CPR</a:t>
            </a:r>
            <a:endParaRPr lang="en-US" dirty="0"/>
          </a:p>
        </p:txBody>
      </p:sp>
      <p:pic>
        <p:nvPicPr>
          <p:cNvPr id="4" name="Picture 3">
            <a:extLst>
              <a:ext uri="{FF2B5EF4-FFF2-40B4-BE49-F238E27FC236}">
                <a16:creationId xmlns:a16="http://schemas.microsoft.com/office/drawing/2014/main" id="{0CB9D17F-E285-FC4F-A581-E1F1ABA593DF}"/>
              </a:ext>
            </a:extLst>
          </p:cNvPr>
          <p:cNvPicPr>
            <a:picLocks noChangeAspect="1"/>
          </p:cNvPicPr>
          <p:nvPr/>
        </p:nvPicPr>
        <p:blipFill>
          <a:blip r:embed="rId2"/>
          <a:stretch>
            <a:fillRect/>
          </a:stretch>
        </p:blipFill>
        <p:spPr>
          <a:xfrm>
            <a:off x="3352799" y="1086950"/>
            <a:ext cx="5486400" cy="5486400"/>
          </a:xfrm>
          <a:prstGeom prst="rect">
            <a:avLst/>
          </a:prstGeom>
        </p:spPr>
      </p:pic>
    </p:spTree>
    <p:extLst>
      <p:ext uri="{BB962C8B-B14F-4D97-AF65-F5344CB8AC3E}">
        <p14:creationId xmlns:p14="http://schemas.microsoft.com/office/powerpoint/2010/main" val="393338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2278098" y="2102483"/>
            <a:ext cx="7635802" cy="2653034"/>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100000"/>
              </a:lnSpc>
              <a:buNone/>
            </a:pPr>
            <a:r>
              <a:rPr lang="en-US" sz="2600" b="1" dirty="0">
                <a:latin typeface="Calibri" panose="020F0502020204030204" pitchFamily="34" charset="0"/>
                <a:ea typeface="Calibri" panose="020F0502020204030204" pitchFamily="34" charset="0"/>
                <a:cs typeface="Times New Roman" panose="02020603050405020304" pitchFamily="18" charset="0"/>
              </a:rPr>
              <a:t>T-CPR STAGE 1</a:t>
            </a:r>
          </a:p>
          <a:p>
            <a:pPr marL="0" indent="0" algn="ctr">
              <a:lnSpc>
                <a:spcPct val="75000"/>
              </a:lnSpc>
              <a:spcBef>
                <a:spcPts val="2000"/>
              </a:spcBef>
              <a:buNone/>
            </a:pPr>
            <a:r>
              <a:rPr lang="en-US" sz="7200" dirty="0">
                <a:solidFill>
                  <a:schemeClr val="accent1"/>
                </a:solidFill>
                <a:latin typeface="+mj-lt"/>
                <a:ea typeface="Calibri" panose="020F0502020204030204" pitchFamily="34" charset="0"/>
                <a:cs typeface="Times New Roman" panose="02020603050405020304" pitchFamily="18" charset="0"/>
              </a:rPr>
              <a:t>IDENTIFICATION</a:t>
            </a:r>
          </a:p>
        </p:txBody>
      </p:sp>
    </p:spTree>
    <p:extLst>
      <p:ext uri="{BB962C8B-B14F-4D97-AF65-F5344CB8AC3E}">
        <p14:creationId xmlns:p14="http://schemas.microsoft.com/office/powerpoint/2010/main" val="480926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80BE33C6-BBEF-FA48-B3B5-F5AEB954062D}"/>
              </a:ext>
            </a:extLst>
          </p:cNvPr>
          <p:cNvSpPr>
            <a:spLocks noGrp="1"/>
          </p:cNvSpPr>
          <p:nvPr>
            <p:ph type="title"/>
          </p:nvPr>
        </p:nvSpPr>
        <p:spPr>
          <a:xfrm>
            <a:off x="-16137" y="952053"/>
            <a:ext cx="12224274" cy="996298"/>
          </a:xfrm>
        </p:spPr>
        <p:txBody>
          <a:bodyPr/>
          <a:lstStyle/>
          <a:p>
            <a:r>
              <a:rPr lang="en-US" dirty="0"/>
              <a:t>Prepare for Success</a:t>
            </a:r>
          </a:p>
        </p:txBody>
      </p:sp>
      <p:sp>
        <p:nvSpPr>
          <p:cNvPr id="13" name="Text Placeholder 11">
            <a:extLst>
              <a:ext uri="{FF2B5EF4-FFF2-40B4-BE49-F238E27FC236}">
                <a16:creationId xmlns:a16="http://schemas.microsoft.com/office/drawing/2014/main" id="{BCEE79BB-5F7C-7C46-8A5B-E001C12858C8}"/>
              </a:ext>
            </a:extLst>
          </p:cNvPr>
          <p:cNvSpPr txBox="1">
            <a:spLocks/>
          </p:cNvSpPr>
          <p:nvPr/>
        </p:nvSpPr>
        <p:spPr>
          <a:xfrm>
            <a:off x="1898650" y="2197726"/>
            <a:ext cx="8394700" cy="3961773"/>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nSpc>
                <a:spcPct val="100000"/>
              </a:lnSpc>
              <a:buNone/>
            </a:pPr>
            <a:r>
              <a:rPr lang="en-US" sz="26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MINDSET</a:t>
            </a:r>
          </a:p>
          <a:p>
            <a:pPr marL="457200" indent="-457200"/>
            <a:r>
              <a:rPr lang="en-US" sz="2800" b="1" dirty="0"/>
              <a:t>Identifying OHCA </a:t>
            </a:r>
            <a:r>
              <a:rPr lang="en-US" sz="2800" dirty="0"/>
              <a:t>is the first step in the T-CPR process</a:t>
            </a:r>
          </a:p>
          <a:p>
            <a:pPr marL="457200" indent="-457200"/>
            <a:r>
              <a:rPr lang="en-US" sz="2800" dirty="0"/>
              <a:t>Telecommunicators should assume that </a:t>
            </a:r>
            <a:r>
              <a:rPr lang="en-US" sz="2800" b="1" dirty="0"/>
              <a:t>every call is a cardiac arrest</a:t>
            </a:r>
            <a:r>
              <a:rPr lang="en-US" sz="2800" dirty="0"/>
              <a:t> until proven otherwise</a:t>
            </a:r>
          </a:p>
          <a:p>
            <a:pPr marL="914400" lvl="1" indent="-457200">
              <a:buFont typeface="Arial" panose="020B0604020202020204" pitchFamily="34" charset="0"/>
              <a:buChar char="•"/>
            </a:pPr>
            <a:r>
              <a:rPr lang="en-US" sz="2400" dirty="0"/>
              <a:t>This fosters a mindset that helps persist in efforts to identify OHCA in challenging calls</a:t>
            </a:r>
          </a:p>
        </p:txBody>
      </p:sp>
    </p:spTree>
    <p:extLst>
      <p:ext uri="{BB962C8B-B14F-4D97-AF65-F5344CB8AC3E}">
        <p14:creationId xmlns:p14="http://schemas.microsoft.com/office/powerpoint/2010/main" val="2417964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80C7375-53ED-5142-9850-20A80189FFD6}"/>
              </a:ext>
            </a:extLst>
          </p:cNvPr>
          <p:cNvSpPr>
            <a:spLocks noGrp="1"/>
          </p:cNvSpPr>
          <p:nvPr>
            <p:ph type="body" sz="quarter" idx="14"/>
          </p:nvPr>
        </p:nvSpPr>
        <p:spPr/>
        <p:txBody>
          <a:bodyPr/>
          <a:lstStyle/>
          <a:p>
            <a:r>
              <a:rPr lang="en-US" dirty="0"/>
              <a:t>A NOTE TO TRAINERS</a:t>
            </a:r>
          </a:p>
        </p:txBody>
      </p:sp>
      <p:sp>
        <p:nvSpPr>
          <p:cNvPr id="8" name="Text Placeholder 7">
            <a:extLst>
              <a:ext uri="{FF2B5EF4-FFF2-40B4-BE49-F238E27FC236}">
                <a16:creationId xmlns:a16="http://schemas.microsoft.com/office/drawing/2014/main" id="{8FAFF51A-6170-3142-9F92-F83EEAF8411D}"/>
              </a:ext>
            </a:extLst>
          </p:cNvPr>
          <p:cNvSpPr>
            <a:spLocks noGrp="1"/>
          </p:cNvSpPr>
          <p:nvPr>
            <p:ph type="body" sz="quarter" idx="16"/>
          </p:nvPr>
        </p:nvSpPr>
        <p:spPr>
          <a:xfrm>
            <a:off x="1209342" y="1418606"/>
            <a:ext cx="4934787" cy="4443268"/>
          </a:xfrm>
        </p:spPr>
        <p:txBody>
          <a:bodyPr/>
          <a:lstStyle/>
          <a:p>
            <a:pPr algn="l"/>
            <a:r>
              <a:rPr lang="en-US" sz="2000" dirty="0"/>
              <a:t>The following slides summarize key content for Telecommunicator CPR (T-CPR) training from the CPR </a:t>
            </a:r>
            <a:r>
              <a:rPr lang="en-US" sz="2000" dirty="0" err="1"/>
              <a:t>LifeLinks</a:t>
            </a:r>
            <a:r>
              <a:rPr lang="en-US" sz="2000" dirty="0"/>
              <a:t> document. They are meant to supplement the document and to support your agency in developing or refining its T-CPR training program. They are not “one size fits all” – their use will vary from agency to agency depending on local practices, opportunities, and challenges. </a:t>
            </a:r>
          </a:p>
          <a:p>
            <a:pPr algn="l"/>
            <a:r>
              <a:rPr lang="en-US" sz="2000" dirty="0"/>
              <a:t>The CPR </a:t>
            </a:r>
            <a:r>
              <a:rPr lang="en-US" sz="2000" dirty="0" err="1"/>
              <a:t>LifeLinks</a:t>
            </a:r>
            <a:r>
              <a:rPr lang="en-US" sz="2000" dirty="0"/>
              <a:t> document, available at 911.gov and </a:t>
            </a:r>
            <a:r>
              <a:rPr lang="en-US" sz="2000" dirty="0" err="1"/>
              <a:t>EMS.gov</a:t>
            </a:r>
            <a:r>
              <a:rPr lang="en-US" sz="2000" dirty="0"/>
              <a:t> </a:t>
            </a:r>
            <a:r>
              <a:rPr lang="en-US" sz="2000" u="sng" dirty="0"/>
              <a:t>is essential reading</a:t>
            </a:r>
            <a:r>
              <a:rPr lang="en-US" sz="2000" dirty="0"/>
              <a:t>. </a:t>
            </a:r>
          </a:p>
        </p:txBody>
      </p:sp>
      <p:sp>
        <p:nvSpPr>
          <p:cNvPr id="9" name="Text Placeholder 8">
            <a:extLst>
              <a:ext uri="{FF2B5EF4-FFF2-40B4-BE49-F238E27FC236}">
                <a16:creationId xmlns:a16="http://schemas.microsoft.com/office/drawing/2014/main" id="{41C7E387-7F1A-0D4D-9E44-AACD6DDBD3AE}"/>
              </a:ext>
            </a:extLst>
          </p:cNvPr>
          <p:cNvSpPr>
            <a:spLocks noGrp="1"/>
          </p:cNvSpPr>
          <p:nvPr>
            <p:ph type="body" sz="quarter" idx="17"/>
          </p:nvPr>
        </p:nvSpPr>
        <p:spPr/>
        <p:txBody>
          <a:bodyPr/>
          <a:lstStyle/>
          <a:p>
            <a:endParaRPr lang="en-US"/>
          </a:p>
        </p:txBody>
      </p:sp>
      <p:sp>
        <p:nvSpPr>
          <p:cNvPr id="5" name="Text Placeholder 7">
            <a:extLst>
              <a:ext uri="{FF2B5EF4-FFF2-40B4-BE49-F238E27FC236}">
                <a16:creationId xmlns:a16="http://schemas.microsoft.com/office/drawing/2014/main" id="{B1E35547-F89D-F040-80F6-ABBC44D45550}"/>
              </a:ext>
            </a:extLst>
          </p:cNvPr>
          <p:cNvSpPr txBox="1">
            <a:spLocks/>
          </p:cNvSpPr>
          <p:nvPr/>
        </p:nvSpPr>
        <p:spPr>
          <a:xfrm>
            <a:off x="6280579" y="1418606"/>
            <a:ext cx="4934787" cy="6433556"/>
          </a:xfrm>
          <a:prstGeom prst="rect">
            <a:avLst/>
          </a:prstGeom>
        </p:spPr>
        <p:txBody>
          <a:bodyPr vert="horz" wrap="square" lIns="91440" tIns="228600" rIns="91440" bIns="45720" rtlCol="0">
            <a:spAutoFit/>
          </a:bodyPr>
          <a:lstStyle>
            <a:lvl1pPr marL="0" indent="0" algn="ctr" defTabSz="914400" rtl="0" eaLnBrk="1" latinLnBrk="0" hangingPunct="1">
              <a:lnSpc>
                <a:spcPct val="120000"/>
              </a:lnSpc>
              <a:spcBef>
                <a:spcPts val="1000"/>
              </a:spcBef>
              <a:buClr>
                <a:schemeClr val="accent1"/>
              </a:buClr>
              <a:buSzPct val="80000"/>
              <a:buFontTx/>
              <a:buNone/>
              <a:defRPr sz="1800" kern="1200">
                <a:solidFill>
                  <a:schemeClr val="tx1"/>
                </a:solidFill>
                <a:effectLst/>
                <a:latin typeface="+mn-lt"/>
                <a:ea typeface="+mn-ea"/>
                <a:cs typeface="+mn-cs"/>
              </a:defRPr>
            </a:lvl1pPr>
            <a:lvl2pPr marL="742950" marR="0" indent="-285750" algn="ctr"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600" kern="1200">
                <a:solidFill>
                  <a:schemeClr val="tx1"/>
                </a:solidFill>
                <a:effectLst/>
                <a:latin typeface="+mn-lt"/>
                <a:ea typeface="+mn-ea"/>
                <a:cs typeface="+mn-cs"/>
              </a:defRPr>
            </a:lvl2pPr>
            <a:lvl3pPr marL="914400" marR="0" indent="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None/>
              <a:tabLst/>
              <a:defRPr sz="1400" kern="1200">
                <a:solidFill>
                  <a:schemeClr val="tx1"/>
                </a:solidFill>
                <a:effectLst/>
                <a:latin typeface="+mn-lt"/>
                <a:ea typeface="+mn-ea"/>
                <a:cs typeface="+mn-cs"/>
              </a:defRPr>
            </a:lvl3pPr>
            <a:lvl4pPr marL="13716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1200" kern="1200">
                <a:solidFill>
                  <a:schemeClr val="tx1"/>
                </a:solidFill>
                <a:effectLst/>
                <a:latin typeface="+mn-lt"/>
                <a:ea typeface="+mn-ea"/>
                <a:cs typeface="+mn-cs"/>
              </a:defRPr>
            </a:lvl4pPr>
            <a:lvl5pPr marL="18288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algn="l"/>
            <a:r>
              <a:rPr lang="en-US" sz="2000" dirty="0"/>
              <a:t>It contains details on training not in these slides and provides practical guidance for breaking down barriers to T-CPR implementation, for building continuous quality-improvement practices, and for achieving a “culture of excellence” in your agency.</a:t>
            </a:r>
          </a:p>
          <a:p>
            <a:pPr algn="l"/>
            <a:r>
              <a:rPr lang="en-US" sz="2000" dirty="0"/>
              <a:t>Thank you for taking the challenge to improve survival from out-of-hospital cardiac arrest in your community. We firmly believe your efforts will pay priceless dividends in lives saved. </a:t>
            </a:r>
          </a:p>
          <a:p>
            <a:pPr algn="l"/>
            <a:endParaRPr lang="en-US" sz="2000" dirty="0"/>
          </a:p>
          <a:p>
            <a:pPr algn="l"/>
            <a:endParaRPr lang="en-US" sz="2000" dirty="0"/>
          </a:p>
          <a:p>
            <a:pPr algn="l"/>
            <a:endParaRPr lang="en-US" sz="2000" dirty="0"/>
          </a:p>
        </p:txBody>
      </p:sp>
    </p:spTree>
    <p:extLst>
      <p:ext uri="{BB962C8B-B14F-4D97-AF65-F5344CB8AC3E}">
        <p14:creationId xmlns:p14="http://schemas.microsoft.com/office/powerpoint/2010/main" val="172789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a:extLst>
              <a:ext uri="{FF2B5EF4-FFF2-40B4-BE49-F238E27FC236}">
                <a16:creationId xmlns:a16="http://schemas.microsoft.com/office/drawing/2014/main" id="{EC98CA08-92AE-5343-B930-DBF2DDB7F3B0}"/>
              </a:ext>
            </a:extLst>
          </p:cNvPr>
          <p:cNvSpPr>
            <a:spLocks noGrp="1"/>
          </p:cNvSpPr>
          <p:nvPr>
            <p:ph type="body" sz="quarter" idx="14"/>
          </p:nvPr>
        </p:nvSpPr>
        <p:spPr>
          <a:xfrm>
            <a:off x="5120877" y="859495"/>
            <a:ext cx="6610873" cy="647870"/>
          </a:xfrm>
        </p:spPr>
        <p:txBody>
          <a:bodyPr/>
          <a:lstStyle/>
          <a:p>
            <a:pPr>
              <a:lnSpc>
                <a:spcPct val="75000"/>
              </a:lnSpc>
              <a:spcBef>
                <a:spcPts val="0"/>
              </a:spcBef>
            </a:pPr>
            <a:r>
              <a:rPr lang="en-US" sz="4000" dirty="0"/>
              <a:t>SIGNS OF CARDIAC ARREST</a:t>
            </a:r>
          </a:p>
        </p:txBody>
      </p:sp>
      <p:sp>
        <p:nvSpPr>
          <p:cNvPr id="11" name="Text Placeholder 2">
            <a:extLst>
              <a:ext uri="{FF2B5EF4-FFF2-40B4-BE49-F238E27FC236}">
                <a16:creationId xmlns:a16="http://schemas.microsoft.com/office/drawing/2014/main" id="{FED29314-34DE-0B4B-B500-B815C355C7F4}"/>
              </a:ext>
            </a:extLst>
          </p:cNvPr>
          <p:cNvSpPr txBox="1">
            <a:spLocks/>
          </p:cNvSpPr>
          <p:nvPr/>
        </p:nvSpPr>
        <p:spPr>
          <a:xfrm>
            <a:off x="639494" y="2011109"/>
            <a:ext cx="3116580" cy="2535246"/>
          </a:xfrm>
          <a:prstGeom prst="rect">
            <a:avLst/>
          </a:prstGeom>
          <a:noFill/>
          <a:ln w="9525" cap="sq">
            <a:noFill/>
            <a:miter lim="800000"/>
          </a:ln>
          <a:effectLst/>
        </p:spPr>
        <p:txBody>
          <a:bodyPr vert="horz" wrap="square" lIns="91440" tIns="45720" rIns="91440" bIns="45720" numCol="1" spcCol="228600" rtlCol="0" anchor="t">
            <a:spAutoFit/>
          </a:bodyPr>
          <a:lstStyle>
            <a:lvl1pPr marL="0" indent="0" algn="ctr" defTabSz="914400" rtl="0" eaLnBrk="1" latinLnBrk="0" hangingPunct="1">
              <a:lnSpc>
                <a:spcPct val="120000"/>
              </a:lnSpc>
              <a:spcBef>
                <a:spcPts val="1000"/>
              </a:spcBef>
              <a:buClr>
                <a:schemeClr val="accent1"/>
              </a:buClr>
              <a:buSzPct val="80000"/>
              <a:buFont typeface="Arial" panose="020B0604020202020204" pitchFamily="34" charset="0"/>
              <a:buNone/>
              <a:defRPr sz="3200" kern="1200">
                <a:solidFill>
                  <a:schemeClr val="tx1"/>
                </a:solidFill>
                <a:effectLst/>
                <a:latin typeface="+mn-lt"/>
                <a:ea typeface="+mn-ea"/>
                <a:cs typeface="+mn-cs"/>
              </a:defRPr>
            </a:lvl1pPr>
            <a:lvl2pPr marL="457200" marR="0" indent="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None/>
              <a:tabLst/>
              <a:defRPr sz="2800" kern="1200">
                <a:solidFill>
                  <a:schemeClr val="tx1"/>
                </a:solidFill>
                <a:effectLst/>
                <a:latin typeface="+mn-lt"/>
                <a:ea typeface="+mn-ea"/>
                <a:cs typeface="+mn-cs"/>
              </a:defRPr>
            </a:lvl2pPr>
            <a:lvl3pPr marL="914400" marR="0" indent="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None/>
              <a:tabLst/>
              <a:defRPr sz="2400" kern="1200">
                <a:solidFill>
                  <a:schemeClr val="tx1"/>
                </a:solidFill>
                <a:effectLst/>
                <a:latin typeface="+mn-lt"/>
                <a:ea typeface="+mn-ea"/>
                <a:cs typeface="+mn-cs"/>
              </a:defRPr>
            </a:lvl3pPr>
            <a:lvl4pPr marL="13716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4pPr>
            <a:lvl5pPr marL="18288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5pPr>
            <a:lvl6pPr marL="22860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6pPr>
            <a:lvl7pPr marL="27432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7pPr>
            <a:lvl8pPr marL="32004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8pPr>
            <a:lvl9pPr marL="36576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9pPr>
          </a:lstStyle>
          <a:p>
            <a:r>
              <a:rPr lang="en-US" sz="2400" b="1" dirty="0">
                <a:solidFill>
                  <a:schemeClr val="bg1"/>
                </a:solidFill>
                <a:latin typeface="Calibri" panose="020F0502020204030204" pitchFamily="34" charset="0"/>
                <a:cs typeface="Calibri" panose="020F0502020204030204" pitchFamily="34" charset="0"/>
              </a:rPr>
              <a:t>UNEXPECTED LOSS OF CONSCIOUSNESS</a:t>
            </a:r>
          </a:p>
          <a:p>
            <a:endParaRPr lang="en-US" sz="2400" b="1" dirty="0">
              <a:solidFill>
                <a:schemeClr val="bg1"/>
              </a:solidFill>
              <a:latin typeface="Calibri" panose="020F0502020204030204" pitchFamily="34" charset="0"/>
              <a:cs typeface="Calibri" panose="020F0502020204030204" pitchFamily="34" charset="0"/>
            </a:endParaRPr>
          </a:p>
          <a:p>
            <a:r>
              <a:rPr lang="en-US" sz="2400" b="1" dirty="0">
                <a:solidFill>
                  <a:schemeClr val="bg1"/>
                </a:solidFill>
                <a:latin typeface="Calibri" panose="020F0502020204030204" pitchFamily="34" charset="0"/>
                <a:cs typeface="Calibri" panose="020F0502020204030204" pitchFamily="34" charset="0"/>
              </a:rPr>
              <a:t>UNEXPECTED COLLAPSE</a:t>
            </a:r>
          </a:p>
        </p:txBody>
      </p:sp>
      <p:pic>
        <p:nvPicPr>
          <p:cNvPr id="3" name="soccer_collapse">
            <a:hlinkClick r:id="" action="ppaction://media"/>
            <a:extLst>
              <a:ext uri="{FF2B5EF4-FFF2-40B4-BE49-F238E27FC236}">
                <a16:creationId xmlns:a16="http://schemas.microsoft.com/office/drawing/2014/main" id="{EDB44CD9-31D0-7A4E-81C7-1D1A98A428A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120877" y="1588676"/>
            <a:ext cx="6096000" cy="4572000"/>
          </a:xfrm>
          <a:prstGeom prst="rect">
            <a:avLst/>
          </a:prstGeom>
        </p:spPr>
      </p:pic>
    </p:spTree>
    <p:extLst>
      <p:ext uri="{BB962C8B-B14F-4D97-AF65-F5344CB8AC3E}">
        <p14:creationId xmlns:p14="http://schemas.microsoft.com/office/powerpoint/2010/main" val="3872600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6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a:extLst>
              <a:ext uri="{FF2B5EF4-FFF2-40B4-BE49-F238E27FC236}">
                <a16:creationId xmlns:a16="http://schemas.microsoft.com/office/drawing/2014/main" id="{EC98CA08-92AE-5343-B930-DBF2DDB7F3B0}"/>
              </a:ext>
            </a:extLst>
          </p:cNvPr>
          <p:cNvSpPr>
            <a:spLocks noGrp="1"/>
          </p:cNvSpPr>
          <p:nvPr>
            <p:ph type="body" sz="quarter" idx="14"/>
          </p:nvPr>
        </p:nvSpPr>
        <p:spPr>
          <a:xfrm>
            <a:off x="5120877" y="859495"/>
            <a:ext cx="6610873" cy="647870"/>
          </a:xfrm>
        </p:spPr>
        <p:txBody>
          <a:bodyPr/>
          <a:lstStyle/>
          <a:p>
            <a:pPr>
              <a:lnSpc>
                <a:spcPct val="75000"/>
              </a:lnSpc>
              <a:spcBef>
                <a:spcPts val="0"/>
              </a:spcBef>
            </a:pPr>
            <a:r>
              <a:rPr lang="en-US" sz="4000" dirty="0"/>
              <a:t>SIGNS OF CARDIAC ARREST</a:t>
            </a:r>
          </a:p>
        </p:txBody>
      </p:sp>
      <p:sp>
        <p:nvSpPr>
          <p:cNvPr id="11" name="Text Placeholder 2">
            <a:extLst>
              <a:ext uri="{FF2B5EF4-FFF2-40B4-BE49-F238E27FC236}">
                <a16:creationId xmlns:a16="http://schemas.microsoft.com/office/drawing/2014/main" id="{FED29314-34DE-0B4B-B500-B815C355C7F4}"/>
              </a:ext>
            </a:extLst>
          </p:cNvPr>
          <p:cNvSpPr txBox="1">
            <a:spLocks/>
          </p:cNvSpPr>
          <p:nvPr/>
        </p:nvSpPr>
        <p:spPr>
          <a:xfrm>
            <a:off x="639494" y="2423326"/>
            <a:ext cx="3116580" cy="1392369"/>
          </a:xfrm>
          <a:prstGeom prst="rect">
            <a:avLst/>
          </a:prstGeom>
          <a:noFill/>
          <a:ln w="9525" cap="sq">
            <a:noFill/>
            <a:miter lim="800000"/>
          </a:ln>
          <a:effectLst/>
        </p:spPr>
        <p:txBody>
          <a:bodyPr vert="horz" wrap="square" lIns="91440" tIns="45720" rIns="91440" bIns="45720" numCol="1" spcCol="228600" rtlCol="0" anchor="t">
            <a:spAutoFit/>
          </a:bodyPr>
          <a:lstStyle>
            <a:lvl1pPr marL="0" indent="0" algn="ctr" defTabSz="914400" rtl="0" eaLnBrk="1" latinLnBrk="0" hangingPunct="1">
              <a:lnSpc>
                <a:spcPct val="120000"/>
              </a:lnSpc>
              <a:spcBef>
                <a:spcPts val="1000"/>
              </a:spcBef>
              <a:buClr>
                <a:schemeClr val="accent1"/>
              </a:buClr>
              <a:buSzPct val="80000"/>
              <a:buFont typeface="Arial" panose="020B0604020202020204" pitchFamily="34" charset="0"/>
              <a:buNone/>
              <a:defRPr sz="3200" kern="1200">
                <a:solidFill>
                  <a:schemeClr val="tx1"/>
                </a:solidFill>
                <a:effectLst/>
                <a:latin typeface="+mn-lt"/>
                <a:ea typeface="+mn-ea"/>
                <a:cs typeface="+mn-cs"/>
              </a:defRPr>
            </a:lvl1pPr>
            <a:lvl2pPr marL="457200" marR="0" indent="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None/>
              <a:tabLst/>
              <a:defRPr sz="2800" kern="1200">
                <a:solidFill>
                  <a:schemeClr val="tx1"/>
                </a:solidFill>
                <a:effectLst/>
                <a:latin typeface="+mn-lt"/>
                <a:ea typeface="+mn-ea"/>
                <a:cs typeface="+mn-cs"/>
              </a:defRPr>
            </a:lvl2pPr>
            <a:lvl3pPr marL="914400" marR="0" indent="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None/>
              <a:tabLst/>
              <a:defRPr sz="2400" kern="1200">
                <a:solidFill>
                  <a:schemeClr val="tx1"/>
                </a:solidFill>
                <a:effectLst/>
                <a:latin typeface="+mn-lt"/>
                <a:ea typeface="+mn-ea"/>
                <a:cs typeface="+mn-cs"/>
              </a:defRPr>
            </a:lvl3pPr>
            <a:lvl4pPr marL="13716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4pPr>
            <a:lvl5pPr marL="18288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5pPr>
            <a:lvl6pPr marL="22860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6pPr>
            <a:lvl7pPr marL="27432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7pPr>
            <a:lvl8pPr marL="32004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8pPr>
            <a:lvl9pPr marL="36576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9pPr>
          </a:lstStyle>
          <a:p>
            <a:r>
              <a:rPr lang="en-US" sz="2400" b="1" dirty="0">
                <a:solidFill>
                  <a:schemeClr val="bg1"/>
                </a:solidFill>
                <a:latin typeface="Calibri" panose="020F0502020204030204" pitchFamily="34" charset="0"/>
                <a:cs typeface="Calibri" panose="020F0502020204030204" pitchFamily="34" charset="0"/>
              </a:rPr>
              <a:t>ABNORMAL BREATHING (GASPING) COMMON</a:t>
            </a:r>
          </a:p>
        </p:txBody>
      </p:sp>
      <p:pic>
        <p:nvPicPr>
          <p:cNvPr id="2" name="signs">
            <a:hlinkClick r:id="" action="ppaction://media"/>
            <a:extLst>
              <a:ext uri="{FF2B5EF4-FFF2-40B4-BE49-F238E27FC236}">
                <a16:creationId xmlns:a16="http://schemas.microsoft.com/office/drawing/2014/main" id="{A55FA34D-3E0D-D243-ACF1-543C1626A0D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120877" y="1601072"/>
            <a:ext cx="5689600" cy="4267200"/>
          </a:xfrm>
          <a:prstGeom prst="rect">
            <a:avLst/>
          </a:prstGeom>
        </p:spPr>
      </p:pic>
    </p:spTree>
    <p:extLst>
      <p:ext uri="{BB962C8B-B14F-4D97-AF65-F5344CB8AC3E}">
        <p14:creationId xmlns:p14="http://schemas.microsoft.com/office/powerpoint/2010/main" val="3872783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a:extLst>
              <a:ext uri="{FF2B5EF4-FFF2-40B4-BE49-F238E27FC236}">
                <a16:creationId xmlns:a16="http://schemas.microsoft.com/office/drawing/2014/main" id="{EC98CA08-92AE-5343-B930-DBF2DDB7F3B0}"/>
              </a:ext>
            </a:extLst>
          </p:cNvPr>
          <p:cNvSpPr>
            <a:spLocks noGrp="1"/>
          </p:cNvSpPr>
          <p:nvPr>
            <p:ph type="body" sz="quarter" idx="14"/>
          </p:nvPr>
        </p:nvSpPr>
        <p:spPr>
          <a:xfrm>
            <a:off x="5120877" y="859495"/>
            <a:ext cx="6610873" cy="647870"/>
          </a:xfrm>
        </p:spPr>
        <p:txBody>
          <a:bodyPr/>
          <a:lstStyle/>
          <a:p>
            <a:pPr>
              <a:lnSpc>
                <a:spcPct val="75000"/>
              </a:lnSpc>
              <a:spcBef>
                <a:spcPts val="0"/>
              </a:spcBef>
            </a:pPr>
            <a:r>
              <a:rPr lang="en-US" sz="4000" dirty="0"/>
              <a:t>SIGNS OF CARDIAC ARREST</a:t>
            </a:r>
          </a:p>
        </p:txBody>
      </p:sp>
      <p:sp>
        <p:nvSpPr>
          <p:cNvPr id="11" name="Text Placeholder 2">
            <a:extLst>
              <a:ext uri="{FF2B5EF4-FFF2-40B4-BE49-F238E27FC236}">
                <a16:creationId xmlns:a16="http://schemas.microsoft.com/office/drawing/2014/main" id="{FED29314-34DE-0B4B-B500-B815C355C7F4}"/>
              </a:ext>
            </a:extLst>
          </p:cNvPr>
          <p:cNvSpPr txBox="1">
            <a:spLocks/>
          </p:cNvSpPr>
          <p:nvPr/>
        </p:nvSpPr>
        <p:spPr>
          <a:xfrm>
            <a:off x="435513" y="2423326"/>
            <a:ext cx="3573780" cy="1392369"/>
          </a:xfrm>
          <a:prstGeom prst="rect">
            <a:avLst/>
          </a:prstGeom>
          <a:noFill/>
          <a:ln w="9525" cap="sq">
            <a:noFill/>
            <a:miter lim="800000"/>
          </a:ln>
          <a:effectLst/>
        </p:spPr>
        <p:txBody>
          <a:bodyPr vert="horz" wrap="square" lIns="91440" tIns="45720" rIns="91440" bIns="45720" numCol="1" spcCol="228600" rtlCol="0" anchor="t">
            <a:spAutoFit/>
          </a:bodyPr>
          <a:lstStyle>
            <a:lvl1pPr marL="0" indent="0" algn="ctr" defTabSz="914400" rtl="0" eaLnBrk="1" latinLnBrk="0" hangingPunct="1">
              <a:lnSpc>
                <a:spcPct val="120000"/>
              </a:lnSpc>
              <a:spcBef>
                <a:spcPts val="1000"/>
              </a:spcBef>
              <a:buClr>
                <a:schemeClr val="accent1"/>
              </a:buClr>
              <a:buSzPct val="80000"/>
              <a:buFont typeface="Arial" panose="020B0604020202020204" pitchFamily="34" charset="0"/>
              <a:buNone/>
              <a:defRPr sz="3200" kern="1200">
                <a:solidFill>
                  <a:schemeClr val="tx1"/>
                </a:solidFill>
                <a:effectLst/>
                <a:latin typeface="+mn-lt"/>
                <a:ea typeface="+mn-ea"/>
                <a:cs typeface="+mn-cs"/>
              </a:defRPr>
            </a:lvl1pPr>
            <a:lvl2pPr marL="457200" marR="0" indent="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None/>
              <a:tabLst/>
              <a:defRPr sz="2800" kern="1200">
                <a:solidFill>
                  <a:schemeClr val="tx1"/>
                </a:solidFill>
                <a:effectLst/>
                <a:latin typeface="+mn-lt"/>
                <a:ea typeface="+mn-ea"/>
                <a:cs typeface="+mn-cs"/>
              </a:defRPr>
            </a:lvl2pPr>
            <a:lvl3pPr marL="914400" marR="0" indent="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None/>
              <a:tabLst/>
              <a:defRPr sz="2400" kern="1200">
                <a:solidFill>
                  <a:schemeClr val="tx1"/>
                </a:solidFill>
                <a:effectLst/>
                <a:latin typeface="+mn-lt"/>
                <a:ea typeface="+mn-ea"/>
                <a:cs typeface="+mn-cs"/>
              </a:defRPr>
            </a:lvl3pPr>
            <a:lvl4pPr marL="13716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4pPr>
            <a:lvl5pPr marL="18288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5pPr>
            <a:lvl6pPr marL="22860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6pPr>
            <a:lvl7pPr marL="27432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7pPr>
            <a:lvl8pPr marL="32004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8pPr>
            <a:lvl9pPr marL="36576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2000" kern="1200">
                <a:solidFill>
                  <a:schemeClr val="tx1"/>
                </a:solidFill>
                <a:effectLst/>
                <a:latin typeface="+mn-lt"/>
                <a:ea typeface="+mn-ea"/>
                <a:cs typeface="+mn-cs"/>
              </a:defRPr>
            </a:lvl9pPr>
          </a:lstStyle>
          <a:p>
            <a:r>
              <a:rPr lang="en-US" sz="2400" b="1" dirty="0">
                <a:solidFill>
                  <a:schemeClr val="bg1"/>
                </a:solidFill>
                <a:latin typeface="Calibri" panose="020F0502020204030204" pitchFamily="34" charset="0"/>
                <a:cs typeface="Calibri" panose="020F0502020204030204" pitchFamily="34" charset="0"/>
              </a:rPr>
              <a:t>BRIEF SEIZURE-LIKE SYMPTOMS FROM LACK OF OXYGEN TO BRAIN</a:t>
            </a:r>
          </a:p>
        </p:txBody>
      </p:sp>
      <p:pic>
        <p:nvPicPr>
          <p:cNvPr id="2" name="signs_2">
            <a:hlinkClick r:id="" action="ppaction://media"/>
            <a:extLst>
              <a:ext uri="{FF2B5EF4-FFF2-40B4-BE49-F238E27FC236}">
                <a16:creationId xmlns:a16="http://schemas.microsoft.com/office/drawing/2014/main" id="{0B66033C-7DCC-1E4B-A343-74B56C5F627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120877" y="1610718"/>
            <a:ext cx="6096000" cy="4572000"/>
          </a:xfrm>
          <a:prstGeom prst="rect">
            <a:avLst/>
          </a:prstGeom>
        </p:spPr>
      </p:pic>
    </p:spTree>
    <p:extLst>
      <p:ext uri="{BB962C8B-B14F-4D97-AF65-F5344CB8AC3E}">
        <p14:creationId xmlns:p14="http://schemas.microsoft.com/office/powerpoint/2010/main" val="3179961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7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BE1651F-20EE-8D45-AD70-C6AFC0663CDF}"/>
              </a:ext>
            </a:extLst>
          </p:cNvPr>
          <p:cNvSpPr txBox="1"/>
          <p:nvPr/>
        </p:nvSpPr>
        <p:spPr>
          <a:xfrm>
            <a:off x="8038407" y="2211186"/>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sp>
        <p:nvSpPr>
          <p:cNvPr id="5" name="Text Placeholder 4">
            <a:extLst>
              <a:ext uri="{FF2B5EF4-FFF2-40B4-BE49-F238E27FC236}">
                <a16:creationId xmlns:a16="http://schemas.microsoft.com/office/drawing/2014/main" id="{8C5C9BBD-F28F-1D4C-B045-E749D12B779C}"/>
              </a:ext>
            </a:extLst>
          </p:cNvPr>
          <p:cNvSpPr>
            <a:spLocks noGrp="1"/>
          </p:cNvSpPr>
          <p:nvPr>
            <p:ph type="body" sz="quarter" idx="14"/>
          </p:nvPr>
        </p:nvSpPr>
        <p:spPr>
          <a:xfrm>
            <a:off x="456803" y="521777"/>
            <a:ext cx="11274552" cy="855619"/>
          </a:xfrm>
        </p:spPr>
        <p:txBody>
          <a:bodyPr/>
          <a:lstStyle/>
          <a:p>
            <a:r>
              <a:rPr lang="en-US" sz="4000" dirty="0"/>
              <a:t>ACTIVE LISTENING</a:t>
            </a:r>
          </a:p>
        </p:txBody>
      </p:sp>
      <p:sp>
        <p:nvSpPr>
          <p:cNvPr id="6" name="Text Placeholder 5">
            <a:extLst>
              <a:ext uri="{FF2B5EF4-FFF2-40B4-BE49-F238E27FC236}">
                <a16:creationId xmlns:a16="http://schemas.microsoft.com/office/drawing/2014/main" id="{77F3CEA8-BDEC-7149-8CB8-BABA412EEAEA}"/>
              </a:ext>
            </a:extLst>
          </p:cNvPr>
          <p:cNvSpPr>
            <a:spLocks noGrp="1"/>
          </p:cNvSpPr>
          <p:nvPr>
            <p:ph type="body" sz="quarter" idx="16"/>
          </p:nvPr>
        </p:nvSpPr>
        <p:spPr>
          <a:xfrm>
            <a:off x="457200" y="1418606"/>
            <a:ext cx="6610475" cy="3921266"/>
          </a:xfrm>
        </p:spPr>
        <p:txBody>
          <a:bodyPr/>
          <a:lstStyle/>
          <a:p>
            <a:r>
              <a:rPr lang="en-US" sz="2400" b="1" dirty="0"/>
              <a:t>OHCA patients are more than three times more likely to survive if telecommunicators simply recognize the arrest during the call</a:t>
            </a:r>
            <a:r>
              <a:rPr lang="en-US" sz="2400" dirty="0"/>
              <a:t>. </a:t>
            </a:r>
          </a:p>
          <a:p>
            <a:r>
              <a:rPr lang="en-US" sz="2400" dirty="0"/>
              <a:t>Callers often report most or all of the information needed to identify OHCA in the opening seconds of a call. Active listening, </a:t>
            </a:r>
            <a:r>
              <a:rPr lang="en-US" sz="2400" i="1" dirty="0"/>
              <a:t>fostered by the assumption that every call is a cardiac arrest until proven otherwise</a:t>
            </a:r>
            <a:r>
              <a:rPr lang="en-US" sz="2400" dirty="0"/>
              <a:t>, is an essential skill. </a:t>
            </a:r>
          </a:p>
        </p:txBody>
      </p:sp>
      <p:sp>
        <p:nvSpPr>
          <p:cNvPr id="7" name="Text Placeholder 6">
            <a:extLst>
              <a:ext uri="{FF2B5EF4-FFF2-40B4-BE49-F238E27FC236}">
                <a16:creationId xmlns:a16="http://schemas.microsoft.com/office/drawing/2014/main" id="{22D5C89B-C9E1-364B-9E61-C8AF052F7716}"/>
              </a:ext>
            </a:extLst>
          </p:cNvPr>
          <p:cNvSpPr>
            <a:spLocks noGrp="1"/>
          </p:cNvSpPr>
          <p:nvPr>
            <p:ph type="body" sz="quarter" idx="17"/>
          </p:nvPr>
        </p:nvSpPr>
        <p:spPr>
          <a:xfrm>
            <a:off x="456802" y="1382030"/>
            <a:ext cx="6611112" cy="36576"/>
          </a:xfrm>
        </p:spPr>
        <p:txBody>
          <a:bodyPr/>
          <a:lstStyle/>
          <a:p>
            <a:endParaRPr lang="en-US" dirty="0"/>
          </a:p>
        </p:txBody>
      </p:sp>
      <p:pic>
        <p:nvPicPr>
          <p:cNvPr id="9" name="importance of active listening edited 2">
            <a:hlinkClick r:id="" action="ppaction://media"/>
            <a:extLst>
              <a:ext uri="{FF2B5EF4-FFF2-40B4-BE49-F238E27FC236}">
                <a16:creationId xmlns:a16="http://schemas.microsoft.com/office/drawing/2014/main" id="{AAF8EDCC-BA0B-B14F-852D-5A7E9A20C85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881360" y="2291337"/>
            <a:ext cx="731520" cy="731520"/>
          </a:xfrm>
          <a:prstGeom prst="rect">
            <a:avLst/>
          </a:prstGeom>
        </p:spPr>
      </p:pic>
      <p:sp>
        <p:nvSpPr>
          <p:cNvPr id="11" name="TextBox 10">
            <a:extLst>
              <a:ext uri="{FF2B5EF4-FFF2-40B4-BE49-F238E27FC236}">
                <a16:creationId xmlns:a16="http://schemas.microsoft.com/office/drawing/2014/main" id="{90D880A3-31B3-AA48-85A8-CE68116F7B91}"/>
              </a:ext>
            </a:extLst>
          </p:cNvPr>
          <p:cNvSpPr txBox="1"/>
          <p:nvPr/>
        </p:nvSpPr>
        <p:spPr>
          <a:xfrm>
            <a:off x="8038407" y="3582786"/>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pic>
        <p:nvPicPr>
          <p:cNvPr id="13" name="importance of active listening edited 1">
            <a:hlinkClick r:id="" action="ppaction://media"/>
            <a:extLst>
              <a:ext uri="{FF2B5EF4-FFF2-40B4-BE49-F238E27FC236}">
                <a16:creationId xmlns:a16="http://schemas.microsoft.com/office/drawing/2014/main" id="{ACAF1F3D-DCC5-B640-AA05-01E1A125341B}"/>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0881360" y="3663302"/>
            <a:ext cx="731520" cy="731520"/>
          </a:xfrm>
          <a:prstGeom prst="rect">
            <a:avLst/>
          </a:prstGeom>
        </p:spPr>
      </p:pic>
    </p:spTree>
    <p:extLst>
      <p:ext uri="{BB962C8B-B14F-4D97-AF65-F5344CB8AC3E}">
        <p14:creationId xmlns:p14="http://schemas.microsoft.com/office/powerpoint/2010/main" val="874797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98"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782"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9"/>
                </p:tgtEl>
              </p:cMediaNode>
            </p:audio>
            <p:audio>
              <p:cMediaNode vol="80000">
                <p:cTn id="12" fill="hold" display="0">
                  <p:stCondLst>
                    <p:cond delay="indefinite"/>
                  </p:stCondLst>
                  <p:endCondLst>
                    <p:cond evt="onStopAudio" delay="0">
                      <p:tgtEl>
                        <p:sldTgt/>
                      </p:tgtEl>
                    </p:cond>
                  </p:endCondLst>
                </p:cTn>
                <p:tgtEl>
                  <p:spTgt spid="1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C5C9BBD-F28F-1D4C-B045-E749D12B779C}"/>
              </a:ext>
            </a:extLst>
          </p:cNvPr>
          <p:cNvSpPr>
            <a:spLocks noGrp="1"/>
          </p:cNvSpPr>
          <p:nvPr>
            <p:ph type="body" sz="quarter" idx="14"/>
          </p:nvPr>
        </p:nvSpPr>
        <p:spPr>
          <a:xfrm>
            <a:off x="457041" y="548174"/>
            <a:ext cx="6610873" cy="1058751"/>
          </a:xfrm>
        </p:spPr>
        <p:txBody>
          <a:bodyPr/>
          <a:lstStyle/>
          <a:p>
            <a:pPr>
              <a:lnSpc>
                <a:spcPct val="75000"/>
              </a:lnSpc>
            </a:pPr>
            <a:r>
              <a:rPr lang="en-US"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PROTOCOL</a:t>
            </a:r>
          </a:p>
          <a:p>
            <a:pPr>
              <a:lnSpc>
                <a:spcPct val="100000"/>
              </a:lnSpc>
              <a:spcBef>
                <a:spcPts val="0"/>
              </a:spcBef>
            </a:pPr>
            <a:r>
              <a:rPr lang="en-US" sz="4000" dirty="0"/>
              <a:t>IDENTIFYING OHCA</a:t>
            </a:r>
          </a:p>
        </p:txBody>
      </p:sp>
      <p:sp>
        <p:nvSpPr>
          <p:cNvPr id="6" name="Text Placeholder 5">
            <a:extLst>
              <a:ext uri="{FF2B5EF4-FFF2-40B4-BE49-F238E27FC236}">
                <a16:creationId xmlns:a16="http://schemas.microsoft.com/office/drawing/2014/main" id="{77F3CEA8-BDEC-7149-8CB8-BABA412EEAEA}"/>
              </a:ext>
            </a:extLst>
          </p:cNvPr>
          <p:cNvSpPr>
            <a:spLocks noGrp="1"/>
          </p:cNvSpPr>
          <p:nvPr>
            <p:ph type="body" sz="quarter" idx="16"/>
          </p:nvPr>
        </p:nvSpPr>
        <p:spPr>
          <a:xfrm>
            <a:off x="457200" y="1643501"/>
            <a:ext cx="6711950" cy="3975640"/>
          </a:xfrm>
        </p:spPr>
        <p:txBody>
          <a:bodyPr/>
          <a:lstStyle/>
          <a:p>
            <a:r>
              <a:rPr lang="en-US" sz="2400" b="1" dirty="0"/>
              <a:t>AHA recommends telecommunicators ask callers two questions as early in calls as possible</a:t>
            </a:r>
            <a:r>
              <a:rPr lang="en-US" sz="2400" dirty="0"/>
              <a:t>:</a:t>
            </a:r>
          </a:p>
          <a:p>
            <a:pPr marL="1085850" lvl="1" indent="-342900"/>
            <a:r>
              <a:rPr lang="en-US" sz="2200" i="1" dirty="0"/>
              <a:t>Is the patient conscious?</a:t>
            </a:r>
          </a:p>
          <a:p>
            <a:pPr marL="1085850" lvl="1" indent="-342900"/>
            <a:r>
              <a:rPr lang="en-US" sz="2200" i="1" dirty="0"/>
              <a:t>Is the patient breathing </a:t>
            </a:r>
            <a:r>
              <a:rPr lang="en-US" sz="2200" b="1" i="1" dirty="0"/>
              <a:t>normally</a:t>
            </a:r>
            <a:r>
              <a:rPr lang="en-US" sz="2200" i="1" dirty="0"/>
              <a:t>?  </a:t>
            </a:r>
          </a:p>
          <a:p>
            <a:r>
              <a:rPr lang="en-US" sz="2400" dirty="0"/>
              <a:t>If the answer to both these questions is “no,” then start CPR instructions without delay. </a:t>
            </a:r>
            <a:r>
              <a:rPr lang="en-US" sz="2400" b="1" dirty="0"/>
              <a:t>(“No, No, Go!”)</a:t>
            </a:r>
            <a:br>
              <a:rPr lang="en-US" sz="2400" b="1" dirty="0"/>
            </a:br>
            <a:r>
              <a:rPr lang="en-US" sz="2400" dirty="0"/>
              <a:t>Consider the swift identification in the first recording and the delay in the second recording.</a:t>
            </a:r>
            <a:r>
              <a:rPr lang="en-US" sz="2400" b="1" dirty="0"/>
              <a:t> </a:t>
            </a:r>
          </a:p>
        </p:txBody>
      </p:sp>
      <p:sp>
        <p:nvSpPr>
          <p:cNvPr id="7" name="Text Placeholder 6">
            <a:extLst>
              <a:ext uri="{FF2B5EF4-FFF2-40B4-BE49-F238E27FC236}">
                <a16:creationId xmlns:a16="http://schemas.microsoft.com/office/drawing/2014/main" id="{22D5C89B-C9E1-364B-9E61-C8AF052F7716}"/>
              </a:ext>
            </a:extLst>
          </p:cNvPr>
          <p:cNvSpPr>
            <a:spLocks noGrp="1"/>
          </p:cNvSpPr>
          <p:nvPr>
            <p:ph type="body" sz="quarter" idx="17"/>
          </p:nvPr>
        </p:nvSpPr>
        <p:spPr>
          <a:xfrm>
            <a:off x="456802" y="1606925"/>
            <a:ext cx="6611112" cy="36576"/>
          </a:xfrm>
        </p:spPr>
        <p:txBody>
          <a:bodyPr/>
          <a:lstStyle/>
          <a:p>
            <a:endParaRPr lang="en-US" dirty="0"/>
          </a:p>
        </p:txBody>
      </p:sp>
      <p:sp>
        <p:nvSpPr>
          <p:cNvPr id="9" name="TextBox 8">
            <a:extLst>
              <a:ext uri="{FF2B5EF4-FFF2-40B4-BE49-F238E27FC236}">
                <a16:creationId xmlns:a16="http://schemas.microsoft.com/office/drawing/2014/main" id="{C85606D3-2EC4-1549-B890-B2C73625E57C}"/>
              </a:ext>
            </a:extLst>
          </p:cNvPr>
          <p:cNvSpPr txBox="1"/>
          <p:nvPr/>
        </p:nvSpPr>
        <p:spPr>
          <a:xfrm>
            <a:off x="8038407" y="2211186"/>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sp>
        <p:nvSpPr>
          <p:cNvPr id="10" name="TextBox 9">
            <a:extLst>
              <a:ext uri="{FF2B5EF4-FFF2-40B4-BE49-F238E27FC236}">
                <a16:creationId xmlns:a16="http://schemas.microsoft.com/office/drawing/2014/main" id="{4D716391-9862-F749-99F5-24C0682FF344}"/>
              </a:ext>
            </a:extLst>
          </p:cNvPr>
          <p:cNvSpPr txBox="1"/>
          <p:nvPr/>
        </p:nvSpPr>
        <p:spPr>
          <a:xfrm>
            <a:off x="8038407" y="3582786"/>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pic>
        <p:nvPicPr>
          <p:cNvPr id="11" name="6 A Solid Dispatch1">
            <a:hlinkClick r:id="" action="ppaction://media"/>
            <a:extLst>
              <a:ext uri="{FF2B5EF4-FFF2-40B4-BE49-F238E27FC236}">
                <a16:creationId xmlns:a16="http://schemas.microsoft.com/office/drawing/2014/main" id="{A154F166-204A-D34A-8177-DE0CDFC74230}"/>
              </a:ext>
            </a:extLst>
          </p:cNvPr>
          <p:cNvPicPr>
            <a:picLocks noChangeAspect="1"/>
          </p:cNvPicPr>
          <p:nvPr>
            <a:audioFile r:link="rId1"/>
            <p:extLst>
              <p:ext uri="{DAA4B4D4-6D71-4841-9C94-3DE7FCFB9230}">
                <p14:media xmlns:p14="http://schemas.microsoft.com/office/powerpoint/2010/main" r:embed="rId2">
                  <p14:trim end="170141.068"/>
                </p14:media>
              </p:ext>
            </p:extLst>
          </p:nvPr>
        </p:nvPicPr>
        <p:blipFill>
          <a:blip r:embed="rId7"/>
          <a:stretch>
            <a:fillRect/>
          </a:stretch>
        </p:blipFill>
        <p:spPr>
          <a:xfrm flipV="1">
            <a:off x="10881360" y="2291702"/>
            <a:ext cx="731520" cy="731520"/>
          </a:xfrm>
          <a:prstGeom prst="rect">
            <a:avLst/>
          </a:prstGeom>
        </p:spPr>
      </p:pic>
      <p:pic>
        <p:nvPicPr>
          <p:cNvPr id="12" name="8 The Wanderer NAEMSP 2015 edited">
            <a:hlinkClick r:id="" action="ppaction://media"/>
            <a:extLst>
              <a:ext uri="{FF2B5EF4-FFF2-40B4-BE49-F238E27FC236}">
                <a16:creationId xmlns:a16="http://schemas.microsoft.com/office/drawing/2014/main" id="{263F8302-9229-6C46-A873-E05A3DB1496A}"/>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0881360" y="3663302"/>
            <a:ext cx="731520" cy="731520"/>
          </a:xfrm>
          <a:prstGeom prst="rect">
            <a:avLst/>
          </a:prstGeom>
        </p:spPr>
      </p:pic>
    </p:spTree>
    <p:extLst>
      <p:ext uri="{BB962C8B-B14F-4D97-AF65-F5344CB8AC3E}">
        <p14:creationId xmlns:p14="http://schemas.microsoft.com/office/powerpoint/2010/main" val="3338536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789"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2266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11"/>
                </p:tgtEl>
              </p:cMediaNode>
            </p:audio>
            <p:audio>
              <p:cMediaNode vol="80000">
                <p:cTn id="12" fill="hold" display="0">
                  <p:stCondLst>
                    <p:cond delay="indefinite"/>
                  </p:stCondLst>
                  <p:endCondLst>
                    <p:cond evt="onStopAudio" delay="0">
                      <p:tgtEl>
                        <p:sldTgt/>
                      </p:tgtEl>
                    </p:cond>
                  </p:endCondLst>
                </p:cTn>
                <p:tgtEl>
                  <p:spTgt spid="1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C5C9BBD-F28F-1D4C-B045-E749D12B779C}"/>
              </a:ext>
            </a:extLst>
          </p:cNvPr>
          <p:cNvSpPr>
            <a:spLocks noGrp="1"/>
          </p:cNvSpPr>
          <p:nvPr>
            <p:ph type="body" sz="quarter" idx="14"/>
          </p:nvPr>
        </p:nvSpPr>
        <p:spPr>
          <a:xfrm>
            <a:off x="457041" y="548174"/>
            <a:ext cx="6610873" cy="1514774"/>
          </a:xfrm>
        </p:spPr>
        <p:txBody>
          <a:bodyPr/>
          <a:lstStyle/>
          <a:p>
            <a:pPr>
              <a:lnSpc>
                <a:spcPct val="75000"/>
              </a:lnSpc>
              <a:spcAft>
                <a:spcPts val="1000"/>
              </a:spcAft>
            </a:pPr>
            <a:r>
              <a:rPr lang="en-US"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IDENTIFYING OHCA</a:t>
            </a:r>
          </a:p>
          <a:p>
            <a:pPr>
              <a:lnSpc>
                <a:spcPct val="75000"/>
              </a:lnSpc>
              <a:spcBef>
                <a:spcPts val="0"/>
              </a:spcBef>
            </a:pPr>
            <a:r>
              <a:rPr lang="en-US" sz="4000" dirty="0"/>
              <a:t>BARRIERS AND TACTICS FOR ASSESSING CONSCIOUSNESS</a:t>
            </a:r>
          </a:p>
        </p:txBody>
      </p:sp>
      <p:sp>
        <p:nvSpPr>
          <p:cNvPr id="6" name="Text Placeholder 5">
            <a:extLst>
              <a:ext uri="{FF2B5EF4-FFF2-40B4-BE49-F238E27FC236}">
                <a16:creationId xmlns:a16="http://schemas.microsoft.com/office/drawing/2014/main" id="{77F3CEA8-BDEC-7149-8CB8-BABA412EEAEA}"/>
              </a:ext>
            </a:extLst>
          </p:cNvPr>
          <p:cNvSpPr>
            <a:spLocks noGrp="1"/>
          </p:cNvSpPr>
          <p:nvPr>
            <p:ph type="body" sz="quarter" idx="16"/>
          </p:nvPr>
        </p:nvSpPr>
        <p:spPr>
          <a:xfrm>
            <a:off x="457200" y="2099524"/>
            <a:ext cx="6711950" cy="3293209"/>
          </a:xfrm>
        </p:spPr>
        <p:txBody>
          <a:bodyPr tIns="365760"/>
          <a:lstStyle/>
          <a:p>
            <a:pPr>
              <a:lnSpc>
                <a:spcPct val="75000"/>
              </a:lnSpc>
            </a:pPr>
            <a:r>
              <a:rPr lang="en-US" sz="24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BARRIER</a:t>
            </a:r>
          </a:p>
          <a:p>
            <a:pPr>
              <a:lnSpc>
                <a:spcPct val="100000"/>
              </a:lnSpc>
              <a:spcBef>
                <a:spcPts val="500"/>
              </a:spcBef>
              <a:spcAft>
                <a:spcPts val="1000"/>
              </a:spcAft>
            </a:pPr>
            <a:r>
              <a:rPr lang="en-US" sz="2000" b="1" dirty="0"/>
              <a:t>Emotional distress </a:t>
            </a:r>
            <a:r>
              <a:rPr lang="en-US" sz="2000" dirty="0"/>
              <a:t>–</a:t>
            </a:r>
            <a:r>
              <a:rPr lang="en-US" sz="2000" b="1" dirty="0"/>
              <a:t> </a:t>
            </a:r>
            <a:r>
              <a:rPr lang="en-US" sz="2000" dirty="0"/>
              <a:t>Most OHCAs occur in homes. Callers are usually family members or friends in grave emotional distress. This can make communication very challenging. Consider the audio recording here.</a:t>
            </a:r>
          </a:p>
          <a:p>
            <a:pPr>
              <a:lnSpc>
                <a:spcPct val="75000"/>
              </a:lnSpc>
            </a:pPr>
            <a:r>
              <a:rPr lang="en-US" sz="24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TACTIC</a:t>
            </a:r>
          </a:p>
          <a:p>
            <a:pPr>
              <a:lnSpc>
                <a:spcPct val="100000"/>
              </a:lnSpc>
              <a:spcBef>
                <a:spcPts val="500"/>
              </a:spcBef>
              <a:spcAft>
                <a:spcPts val="1000"/>
              </a:spcAft>
            </a:pPr>
            <a:r>
              <a:rPr lang="en-US" sz="2000" b="1" dirty="0"/>
              <a:t>Be assertive </a:t>
            </a:r>
            <a:r>
              <a:rPr lang="en-US" sz="2000" dirty="0"/>
              <a:t>–</a:t>
            </a:r>
            <a:r>
              <a:rPr lang="en-US" sz="2000" b="1" dirty="0"/>
              <a:t> </a:t>
            </a:r>
            <a:r>
              <a:rPr lang="en-US" sz="2000" dirty="0"/>
              <a:t>Use plain language and persistent, assertive tone when needed to focus caller’s attention. </a:t>
            </a:r>
            <a:endParaRPr lang="en-US" sz="2000"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 Placeholder 6">
            <a:extLst>
              <a:ext uri="{FF2B5EF4-FFF2-40B4-BE49-F238E27FC236}">
                <a16:creationId xmlns:a16="http://schemas.microsoft.com/office/drawing/2014/main" id="{22D5C89B-C9E1-364B-9E61-C8AF052F7716}"/>
              </a:ext>
            </a:extLst>
          </p:cNvPr>
          <p:cNvSpPr>
            <a:spLocks noGrp="1"/>
          </p:cNvSpPr>
          <p:nvPr>
            <p:ph type="body" sz="quarter" idx="17"/>
          </p:nvPr>
        </p:nvSpPr>
        <p:spPr>
          <a:xfrm>
            <a:off x="456802" y="2062948"/>
            <a:ext cx="6611112" cy="36576"/>
          </a:xfrm>
        </p:spPr>
        <p:txBody>
          <a:bodyPr/>
          <a:lstStyle/>
          <a:p>
            <a:endParaRPr lang="en-US" dirty="0"/>
          </a:p>
        </p:txBody>
      </p:sp>
      <p:sp>
        <p:nvSpPr>
          <p:cNvPr id="9" name="TextBox 8">
            <a:extLst>
              <a:ext uri="{FF2B5EF4-FFF2-40B4-BE49-F238E27FC236}">
                <a16:creationId xmlns:a16="http://schemas.microsoft.com/office/drawing/2014/main" id="{C840DE7A-CB6E-AC45-B418-E4B5873E92F4}"/>
              </a:ext>
            </a:extLst>
          </p:cNvPr>
          <p:cNvSpPr txBox="1"/>
          <p:nvPr/>
        </p:nvSpPr>
        <p:spPr>
          <a:xfrm>
            <a:off x="8038407" y="3084022"/>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pic>
        <p:nvPicPr>
          <p:cNvPr id="10" name="Spanish distressed caller 20 sec 2015">
            <a:hlinkClick r:id="" action="ppaction://media"/>
            <a:extLst>
              <a:ext uri="{FF2B5EF4-FFF2-40B4-BE49-F238E27FC236}">
                <a16:creationId xmlns:a16="http://schemas.microsoft.com/office/drawing/2014/main" id="{7136C7CF-2D08-B947-8DF6-F8FFA0B65B4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881360" y="3164538"/>
            <a:ext cx="731520" cy="731520"/>
          </a:xfrm>
          <a:prstGeom prst="rect">
            <a:avLst/>
          </a:prstGeom>
        </p:spPr>
      </p:pic>
    </p:spTree>
    <p:extLst>
      <p:ext uri="{BB962C8B-B14F-4D97-AF65-F5344CB8AC3E}">
        <p14:creationId xmlns:p14="http://schemas.microsoft.com/office/powerpoint/2010/main" val="861875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61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0"/>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C5C9BBD-F28F-1D4C-B045-E749D12B779C}"/>
              </a:ext>
            </a:extLst>
          </p:cNvPr>
          <p:cNvSpPr>
            <a:spLocks noGrp="1"/>
          </p:cNvSpPr>
          <p:nvPr>
            <p:ph type="body" sz="quarter" idx="14"/>
          </p:nvPr>
        </p:nvSpPr>
        <p:spPr>
          <a:xfrm>
            <a:off x="457041" y="548174"/>
            <a:ext cx="6610873" cy="1514774"/>
          </a:xfrm>
        </p:spPr>
        <p:txBody>
          <a:bodyPr/>
          <a:lstStyle/>
          <a:p>
            <a:pPr>
              <a:lnSpc>
                <a:spcPct val="75000"/>
              </a:lnSpc>
              <a:spcAft>
                <a:spcPts val="1000"/>
              </a:spcAft>
            </a:pPr>
            <a:r>
              <a:rPr lang="en-US"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IDENTIFYING OHCA</a:t>
            </a:r>
          </a:p>
          <a:p>
            <a:pPr>
              <a:lnSpc>
                <a:spcPct val="75000"/>
              </a:lnSpc>
              <a:spcBef>
                <a:spcPts val="0"/>
              </a:spcBef>
            </a:pPr>
            <a:r>
              <a:rPr lang="en-US" sz="4000" dirty="0"/>
              <a:t>BARRIERS AND TACTICS FOR ASSESSING CONSCIOUSNESS</a:t>
            </a:r>
          </a:p>
        </p:txBody>
      </p:sp>
      <p:sp>
        <p:nvSpPr>
          <p:cNvPr id="6" name="Text Placeholder 5">
            <a:extLst>
              <a:ext uri="{FF2B5EF4-FFF2-40B4-BE49-F238E27FC236}">
                <a16:creationId xmlns:a16="http://schemas.microsoft.com/office/drawing/2014/main" id="{77F3CEA8-BDEC-7149-8CB8-BABA412EEAEA}"/>
              </a:ext>
            </a:extLst>
          </p:cNvPr>
          <p:cNvSpPr>
            <a:spLocks noGrp="1"/>
          </p:cNvSpPr>
          <p:nvPr>
            <p:ph type="body" sz="quarter" idx="16"/>
          </p:nvPr>
        </p:nvSpPr>
        <p:spPr>
          <a:xfrm>
            <a:off x="457200" y="2099524"/>
            <a:ext cx="6711950" cy="2893100"/>
          </a:xfrm>
        </p:spPr>
        <p:txBody>
          <a:bodyPr tIns="365760"/>
          <a:lstStyle/>
          <a:p>
            <a:pPr>
              <a:lnSpc>
                <a:spcPct val="75000"/>
              </a:lnSpc>
            </a:pPr>
            <a:r>
              <a:rPr lang="en-US" sz="24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BARRIER</a:t>
            </a:r>
          </a:p>
          <a:p>
            <a:pPr>
              <a:lnSpc>
                <a:spcPct val="100000"/>
              </a:lnSpc>
              <a:spcBef>
                <a:spcPts val="500"/>
              </a:spcBef>
              <a:spcAft>
                <a:spcPts val="1000"/>
              </a:spcAft>
            </a:pPr>
            <a:r>
              <a:rPr lang="en-US" sz="2000" dirty="0"/>
              <a:t>The caller </a:t>
            </a:r>
            <a:r>
              <a:rPr lang="en-US" sz="2000" b="1" dirty="0"/>
              <a:t>does not understand</a:t>
            </a:r>
            <a:r>
              <a:rPr lang="en-US" sz="2000" dirty="0"/>
              <a:t> the word “conscious.” </a:t>
            </a:r>
            <a:br>
              <a:rPr lang="en-US" sz="2000" dirty="0"/>
            </a:br>
            <a:r>
              <a:rPr lang="en-US" sz="2000" dirty="0"/>
              <a:t>Consider the examples here.</a:t>
            </a:r>
          </a:p>
          <a:p>
            <a:pPr>
              <a:lnSpc>
                <a:spcPct val="75000"/>
              </a:lnSpc>
            </a:pPr>
            <a:r>
              <a:rPr lang="en-US" sz="24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TACTIC</a:t>
            </a:r>
          </a:p>
          <a:p>
            <a:pPr>
              <a:lnSpc>
                <a:spcPct val="100000"/>
              </a:lnSpc>
              <a:spcBef>
                <a:spcPts val="500"/>
              </a:spcBef>
              <a:spcAft>
                <a:spcPts val="1000"/>
              </a:spcAft>
            </a:pPr>
            <a:r>
              <a:rPr lang="en-US" sz="2000" b="1" dirty="0"/>
              <a:t>Rephrase the question </a:t>
            </a:r>
            <a:r>
              <a:rPr lang="en-US" sz="2000" dirty="0"/>
              <a:t>- To clarify meaning, use alternate wording such as: “Is the patient awake?” or “Does the patient respond when you talk to them or touch them?” </a:t>
            </a:r>
            <a:endParaRPr lang="en-US" sz="2000"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 Placeholder 6">
            <a:extLst>
              <a:ext uri="{FF2B5EF4-FFF2-40B4-BE49-F238E27FC236}">
                <a16:creationId xmlns:a16="http://schemas.microsoft.com/office/drawing/2014/main" id="{22D5C89B-C9E1-364B-9E61-C8AF052F7716}"/>
              </a:ext>
            </a:extLst>
          </p:cNvPr>
          <p:cNvSpPr>
            <a:spLocks noGrp="1"/>
          </p:cNvSpPr>
          <p:nvPr>
            <p:ph type="body" sz="quarter" idx="17"/>
          </p:nvPr>
        </p:nvSpPr>
        <p:spPr>
          <a:xfrm>
            <a:off x="456802" y="2062948"/>
            <a:ext cx="6611112" cy="36576"/>
          </a:xfrm>
        </p:spPr>
        <p:txBody>
          <a:bodyPr/>
          <a:lstStyle/>
          <a:p>
            <a:endParaRPr lang="en-US" dirty="0"/>
          </a:p>
        </p:txBody>
      </p:sp>
      <p:sp>
        <p:nvSpPr>
          <p:cNvPr id="8" name="TextBox 7">
            <a:extLst>
              <a:ext uri="{FF2B5EF4-FFF2-40B4-BE49-F238E27FC236}">
                <a16:creationId xmlns:a16="http://schemas.microsoft.com/office/drawing/2014/main" id="{C47525B7-2C63-5D40-9552-2A4C84101A40}"/>
              </a:ext>
            </a:extLst>
          </p:cNvPr>
          <p:cNvSpPr txBox="1"/>
          <p:nvPr/>
        </p:nvSpPr>
        <p:spPr>
          <a:xfrm>
            <a:off x="8041852" y="2211186"/>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sp>
        <p:nvSpPr>
          <p:cNvPr id="9" name="TextBox 8">
            <a:extLst>
              <a:ext uri="{FF2B5EF4-FFF2-40B4-BE49-F238E27FC236}">
                <a16:creationId xmlns:a16="http://schemas.microsoft.com/office/drawing/2014/main" id="{6C7ED15A-E171-6145-A1F9-DA52B6B4BE6E}"/>
              </a:ext>
            </a:extLst>
          </p:cNvPr>
          <p:cNvSpPr txBox="1"/>
          <p:nvPr/>
        </p:nvSpPr>
        <p:spPr>
          <a:xfrm>
            <a:off x="8041852" y="3343262"/>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pic>
        <p:nvPicPr>
          <p:cNvPr id="2" name="7-Compilation-of-unconscious-DESCRIPTIONS">
            <a:hlinkClick r:id="" action="ppaction://media"/>
            <a:extLst>
              <a:ext uri="{FF2B5EF4-FFF2-40B4-BE49-F238E27FC236}">
                <a16:creationId xmlns:a16="http://schemas.microsoft.com/office/drawing/2014/main" id="{C91BEA0A-D3DC-0744-B366-F9258AD4084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884805" y="2291702"/>
            <a:ext cx="718686" cy="731520"/>
          </a:xfrm>
          <a:prstGeom prst="rect">
            <a:avLst/>
          </a:prstGeom>
        </p:spPr>
      </p:pic>
      <p:pic>
        <p:nvPicPr>
          <p:cNvPr id="3" name="CR-asked-if-patient-was-awake-when-RP-was-unsure-if-conscious-2">
            <a:hlinkClick r:id="" action="ppaction://media"/>
            <a:extLst>
              <a:ext uri="{FF2B5EF4-FFF2-40B4-BE49-F238E27FC236}">
                <a16:creationId xmlns:a16="http://schemas.microsoft.com/office/drawing/2014/main" id="{6D28DF54-5FD1-0B42-8E60-60EC2516F7A8}"/>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0884805" y="3418316"/>
            <a:ext cx="718686" cy="731520"/>
          </a:xfrm>
          <a:prstGeom prst="rect">
            <a:avLst/>
          </a:prstGeom>
        </p:spPr>
      </p:pic>
    </p:spTree>
    <p:extLst>
      <p:ext uri="{BB962C8B-B14F-4D97-AF65-F5344CB8AC3E}">
        <p14:creationId xmlns:p14="http://schemas.microsoft.com/office/powerpoint/2010/main" val="171260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763"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655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C5C9BBD-F28F-1D4C-B045-E749D12B779C}"/>
              </a:ext>
            </a:extLst>
          </p:cNvPr>
          <p:cNvSpPr>
            <a:spLocks noGrp="1"/>
          </p:cNvSpPr>
          <p:nvPr>
            <p:ph type="body" sz="quarter" idx="14"/>
          </p:nvPr>
        </p:nvSpPr>
        <p:spPr>
          <a:xfrm>
            <a:off x="2740025" y="548174"/>
            <a:ext cx="6610873" cy="1514774"/>
          </a:xfrm>
        </p:spPr>
        <p:txBody>
          <a:bodyPr/>
          <a:lstStyle/>
          <a:p>
            <a:pPr algn="ctr">
              <a:lnSpc>
                <a:spcPct val="75000"/>
              </a:lnSpc>
              <a:spcAft>
                <a:spcPts val="1000"/>
              </a:spcAft>
            </a:pPr>
            <a:r>
              <a:rPr lang="en-US"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IDENTIFYING OHCA</a:t>
            </a:r>
          </a:p>
          <a:p>
            <a:pPr algn="ctr">
              <a:lnSpc>
                <a:spcPct val="75000"/>
              </a:lnSpc>
              <a:spcBef>
                <a:spcPts val="0"/>
              </a:spcBef>
            </a:pPr>
            <a:r>
              <a:rPr lang="en-US" sz="4000" dirty="0"/>
              <a:t>BARRIERS AND TACTICS FOR ASSESSING CONSCIOUSNESS</a:t>
            </a:r>
          </a:p>
        </p:txBody>
      </p:sp>
      <p:sp>
        <p:nvSpPr>
          <p:cNvPr id="6" name="Text Placeholder 5">
            <a:extLst>
              <a:ext uri="{FF2B5EF4-FFF2-40B4-BE49-F238E27FC236}">
                <a16:creationId xmlns:a16="http://schemas.microsoft.com/office/drawing/2014/main" id="{77F3CEA8-BDEC-7149-8CB8-BABA412EEAEA}"/>
              </a:ext>
            </a:extLst>
          </p:cNvPr>
          <p:cNvSpPr>
            <a:spLocks noGrp="1"/>
          </p:cNvSpPr>
          <p:nvPr>
            <p:ph type="body" sz="quarter" idx="16"/>
          </p:nvPr>
        </p:nvSpPr>
        <p:spPr>
          <a:xfrm>
            <a:off x="2740025" y="2440346"/>
            <a:ext cx="6711950" cy="2893100"/>
          </a:xfrm>
        </p:spPr>
        <p:txBody>
          <a:bodyPr tIns="365760"/>
          <a:lstStyle/>
          <a:p>
            <a:pPr algn="ctr">
              <a:lnSpc>
                <a:spcPct val="75000"/>
              </a:lnSpc>
            </a:pPr>
            <a:r>
              <a:rPr lang="en-US" sz="24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BARRIER</a:t>
            </a:r>
          </a:p>
          <a:p>
            <a:pPr algn="ctr">
              <a:lnSpc>
                <a:spcPct val="100000"/>
              </a:lnSpc>
              <a:spcBef>
                <a:spcPts val="500"/>
              </a:spcBef>
              <a:spcAft>
                <a:spcPts val="1000"/>
              </a:spcAft>
            </a:pPr>
            <a:r>
              <a:rPr lang="en-US" sz="2000" b="1" dirty="0"/>
              <a:t>Open eyes and brief, seizure-like movements </a:t>
            </a:r>
            <a:r>
              <a:rPr lang="en-US" sz="2000" dirty="0"/>
              <a:t>- Callers sometimes report the patient’s eyes are open, or patient is moving. </a:t>
            </a:r>
          </a:p>
          <a:p>
            <a:pPr algn="ctr">
              <a:lnSpc>
                <a:spcPct val="75000"/>
              </a:lnSpc>
            </a:pPr>
            <a:r>
              <a:rPr lang="en-US" sz="24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TACTIC</a:t>
            </a:r>
          </a:p>
          <a:p>
            <a:pPr algn="ctr">
              <a:lnSpc>
                <a:spcPct val="100000"/>
              </a:lnSpc>
              <a:spcBef>
                <a:spcPts val="500"/>
              </a:spcBef>
              <a:spcAft>
                <a:spcPts val="1000"/>
              </a:spcAft>
            </a:pPr>
            <a:r>
              <a:rPr lang="en-US" sz="2000" b="1" dirty="0"/>
              <a:t>Shake and shout </a:t>
            </a:r>
            <a:r>
              <a:rPr lang="en-US" sz="2000" dirty="0"/>
              <a:t>- Tell callers to shake patients by shoulders and shout their name to see if they respond. </a:t>
            </a:r>
            <a:endParaRPr lang="en-US" sz="2000"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651B60D2-7E4C-564E-86F8-4A41AB03ADEA}"/>
              </a:ext>
            </a:extLst>
          </p:cNvPr>
          <p:cNvCxnSpPr/>
          <p:nvPr/>
        </p:nvCxnSpPr>
        <p:spPr>
          <a:xfrm>
            <a:off x="5151372" y="2282034"/>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986050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C5C9BBD-F28F-1D4C-B045-E749D12B779C}"/>
              </a:ext>
            </a:extLst>
          </p:cNvPr>
          <p:cNvSpPr>
            <a:spLocks noGrp="1"/>
          </p:cNvSpPr>
          <p:nvPr>
            <p:ph type="body" sz="quarter" idx="14"/>
          </p:nvPr>
        </p:nvSpPr>
        <p:spPr>
          <a:xfrm>
            <a:off x="457041" y="548174"/>
            <a:ext cx="6610873" cy="1514774"/>
          </a:xfrm>
        </p:spPr>
        <p:txBody>
          <a:bodyPr/>
          <a:lstStyle/>
          <a:p>
            <a:pPr>
              <a:lnSpc>
                <a:spcPct val="75000"/>
              </a:lnSpc>
              <a:spcAft>
                <a:spcPts val="1000"/>
              </a:spcAft>
            </a:pPr>
            <a:r>
              <a:rPr lang="en-US"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IDENTIFYING OHCA</a:t>
            </a:r>
          </a:p>
          <a:p>
            <a:pPr>
              <a:lnSpc>
                <a:spcPct val="75000"/>
              </a:lnSpc>
              <a:spcBef>
                <a:spcPts val="0"/>
              </a:spcBef>
            </a:pPr>
            <a:r>
              <a:rPr lang="en-US" sz="4000" dirty="0"/>
              <a:t>BARRIERS AND TACTICS FOR ASSESSING BREATHING</a:t>
            </a:r>
          </a:p>
        </p:txBody>
      </p:sp>
      <p:sp>
        <p:nvSpPr>
          <p:cNvPr id="6" name="Text Placeholder 5">
            <a:extLst>
              <a:ext uri="{FF2B5EF4-FFF2-40B4-BE49-F238E27FC236}">
                <a16:creationId xmlns:a16="http://schemas.microsoft.com/office/drawing/2014/main" id="{77F3CEA8-BDEC-7149-8CB8-BABA412EEAEA}"/>
              </a:ext>
            </a:extLst>
          </p:cNvPr>
          <p:cNvSpPr>
            <a:spLocks noGrp="1"/>
          </p:cNvSpPr>
          <p:nvPr>
            <p:ph type="body" sz="quarter" idx="16"/>
          </p:nvPr>
        </p:nvSpPr>
        <p:spPr>
          <a:xfrm>
            <a:off x="457200" y="2099524"/>
            <a:ext cx="6711950" cy="3077766"/>
          </a:xfrm>
        </p:spPr>
        <p:txBody>
          <a:bodyPr tIns="365760"/>
          <a:lstStyle/>
          <a:p>
            <a:pPr>
              <a:lnSpc>
                <a:spcPct val="75000"/>
              </a:lnSpc>
            </a:pPr>
            <a:r>
              <a:rPr lang="en-US" sz="24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BARRIER: </a:t>
            </a:r>
            <a:r>
              <a:rPr lang="en-US" sz="2400" b="1" dirty="0"/>
              <a:t>Agonal Breathing </a:t>
            </a:r>
            <a:endParaRPr lang="en-US" sz="2000" b="1" dirty="0"/>
          </a:p>
          <a:p>
            <a:pPr marL="342900" indent="-342900">
              <a:lnSpc>
                <a:spcPct val="100000"/>
              </a:lnSpc>
              <a:spcBef>
                <a:spcPts val="500"/>
              </a:spcBef>
              <a:spcAft>
                <a:spcPts val="500"/>
              </a:spcAft>
              <a:buFont typeface="Arial" panose="020B0604020202020204" pitchFamily="34" charset="0"/>
              <a:buChar char="•"/>
            </a:pPr>
            <a:r>
              <a:rPr lang="en-US" sz="2000" dirty="0"/>
              <a:t>Almost half of OHCA patients exhibit abnormal, agonal breathing. Such breathing:</a:t>
            </a:r>
          </a:p>
          <a:p>
            <a:pPr marL="1085850" lvl="1" indent="-342900">
              <a:lnSpc>
                <a:spcPct val="100000"/>
              </a:lnSpc>
            </a:pPr>
            <a:r>
              <a:rPr lang="en-US" sz="1800" dirty="0"/>
              <a:t>is completely ineffective</a:t>
            </a:r>
          </a:p>
          <a:p>
            <a:pPr marL="1085850" lvl="1" indent="-342900">
              <a:lnSpc>
                <a:spcPct val="100000"/>
              </a:lnSpc>
            </a:pPr>
            <a:r>
              <a:rPr lang="en-US" sz="1800" dirty="0"/>
              <a:t>is slower than the rate for regular breathing </a:t>
            </a:r>
          </a:p>
          <a:p>
            <a:pPr marL="1085850" lvl="1" indent="-342900">
              <a:lnSpc>
                <a:spcPct val="100000"/>
              </a:lnSpc>
            </a:pPr>
            <a:r>
              <a:rPr lang="en-US" sz="1800" dirty="0"/>
              <a:t>presents in variety of ways</a:t>
            </a:r>
          </a:p>
          <a:p>
            <a:pPr marL="1085850" lvl="1" indent="-342900">
              <a:lnSpc>
                <a:spcPct val="100000"/>
              </a:lnSpc>
            </a:pPr>
            <a:r>
              <a:rPr lang="en-US" sz="1800" dirty="0"/>
              <a:t>reduces the chance T-CPR is started and delays time to first compression</a:t>
            </a:r>
          </a:p>
        </p:txBody>
      </p:sp>
      <p:sp>
        <p:nvSpPr>
          <p:cNvPr id="7" name="Text Placeholder 6">
            <a:extLst>
              <a:ext uri="{FF2B5EF4-FFF2-40B4-BE49-F238E27FC236}">
                <a16:creationId xmlns:a16="http://schemas.microsoft.com/office/drawing/2014/main" id="{22D5C89B-C9E1-364B-9E61-C8AF052F7716}"/>
              </a:ext>
            </a:extLst>
          </p:cNvPr>
          <p:cNvSpPr>
            <a:spLocks noGrp="1"/>
          </p:cNvSpPr>
          <p:nvPr>
            <p:ph type="body" sz="quarter" idx="17"/>
          </p:nvPr>
        </p:nvSpPr>
        <p:spPr>
          <a:xfrm>
            <a:off x="456802" y="2062948"/>
            <a:ext cx="6611112" cy="36576"/>
          </a:xfrm>
        </p:spPr>
        <p:txBody>
          <a:bodyPr/>
          <a:lstStyle/>
          <a:p>
            <a:endParaRPr lang="en-US" dirty="0"/>
          </a:p>
        </p:txBody>
      </p:sp>
      <p:sp>
        <p:nvSpPr>
          <p:cNvPr id="12" name="TextBox 11">
            <a:extLst>
              <a:ext uri="{FF2B5EF4-FFF2-40B4-BE49-F238E27FC236}">
                <a16:creationId xmlns:a16="http://schemas.microsoft.com/office/drawing/2014/main" id="{FE9F3C84-77B1-7543-972A-D3C834728978}"/>
              </a:ext>
            </a:extLst>
          </p:cNvPr>
          <p:cNvSpPr txBox="1"/>
          <p:nvPr/>
        </p:nvSpPr>
        <p:spPr>
          <a:xfrm>
            <a:off x="8038407" y="1079110"/>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sp>
        <p:nvSpPr>
          <p:cNvPr id="13" name="TextBox 12">
            <a:extLst>
              <a:ext uri="{FF2B5EF4-FFF2-40B4-BE49-F238E27FC236}">
                <a16:creationId xmlns:a16="http://schemas.microsoft.com/office/drawing/2014/main" id="{FB22F202-8234-3642-B1B3-BC4F7B55A2BC}"/>
              </a:ext>
            </a:extLst>
          </p:cNvPr>
          <p:cNvSpPr txBox="1"/>
          <p:nvPr/>
        </p:nvSpPr>
        <p:spPr>
          <a:xfrm>
            <a:off x="8038407" y="2211186"/>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sp>
        <p:nvSpPr>
          <p:cNvPr id="14" name="TextBox 13">
            <a:extLst>
              <a:ext uri="{FF2B5EF4-FFF2-40B4-BE49-F238E27FC236}">
                <a16:creationId xmlns:a16="http://schemas.microsoft.com/office/drawing/2014/main" id="{ACAD73C0-A40D-634F-8F40-A980DE123F24}"/>
              </a:ext>
            </a:extLst>
          </p:cNvPr>
          <p:cNvSpPr txBox="1"/>
          <p:nvPr/>
        </p:nvSpPr>
        <p:spPr>
          <a:xfrm>
            <a:off x="8038407" y="3343262"/>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pic>
        <p:nvPicPr>
          <p:cNvPr id="15" name="9-Agonal-1">
            <a:hlinkClick r:id="" action="ppaction://media"/>
            <a:extLst>
              <a:ext uri="{FF2B5EF4-FFF2-40B4-BE49-F238E27FC236}">
                <a16:creationId xmlns:a16="http://schemas.microsoft.com/office/drawing/2014/main" id="{0D80CAF9-E004-E64D-9196-B1A46378635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881360" y="1148702"/>
            <a:ext cx="731520" cy="731520"/>
          </a:xfrm>
          <a:prstGeom prst="rect">
            <a:avLst/>
          </a:prstGeom>
        </p:spPr>
      </p:pic>
      <p:pic>
        <p:nvPicPr>
          <p:cNvPr id="16" name="3-Compilation-of-agonal-sounds">
            <a:hlinkClick r:id="" action="ppaction://media"/>
            <a:extLst>
              <a:ext uri="{FF2B5EF4-FFF2-40B4-BE49-F238E27FC236}">
                <a16:creationId xmlns:a16="http://schemas.microsoft.com/office/drawing/2014/main" id="{FF18F8F3-8304-D742-86EE-F92B40001F91}"/>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0881360" y="2291702"/>
            <a:ext cx="731520" cy="731520"/>
          </a:xfrm>
          <a:prstGeom prst="rect">
            <a:avLst/>
          </a:prstGeom>
        </p:spPr>
      </p:pic>
      <p:pic>
        <p:nvPicPr>
          <p:cNvPr id="17" name="2-Agonal-0001">
            <a:hlinkClick r:id="" action="ppaction://media"/>
            <a:extLst>
              <a:ext uri="{FF2B5EF4-FFF2-40B4-BE49-F238E27FC236}">
                <a16:creationId xmlns:a16="http://schemas.microsoft.com/office/drawing/2014/main" id="{253E8C94-2C0C-2E49-BE12-5F43F34E5E7F}"/>
              </a:ext>
            </a:extLst>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10881360" y="3423778"/>
            <a:ext cx="731520" cy="731520"/>
          </a:xfrm>
          <a:prstGeom prst="rect">
            <a:avLst/>
          </a:prstGeom>
        </p:spPr>
      </p:pic>
      <p:sp>
        <p:nvSpPr>
          <p:cNvPr id="18" name="TextBox 17">
            <a:extLst>
              <a:ext uri="{FF2B5EF4-FFF2-40B4-BE49-F238E27FC236}">
                <a16:creationId xmlns:a16="http://schemas.microsoft.com/office/drawing/2014/main" id="{A990E992-092A-DA4C-A841-9CE7164EE093}"/>
              </a:ext>
            </a:extLst>
          </p:cNvPr>
          <p:cNvSpPr txBox="1"/>
          <p:nvPr/>
        </p:nvSpPr>
        <p:spPr>
          <a:xfrm>
            <a:off x="8038407" y="4475338"/>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pic>
        <p:nvPicPr>
          <p:cNvPr id="2" name="3-Compilation-of-agonal-sounds">
            <a:hlinkClick r:id="" action="ppaction://media"/>
            <a:extLst>
              <a:ext uri="{FF2B5EF4-FFF2-40B4-BE49-F238E27FC236}">
                <a16:creationId xmlns:a16="http://schemas.microsoft.com/office/drawing/2014/main" id="{2078D768-7E07-124D-BAE2-E838476FA6DE}"/>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0881360" y="4555854"/>
            <a:ext cx="731520" cy="731520"/>
          </a:xfrm>
          <a:prstGeom prst="rect">
            <a:avLst/>
          </a:prstGeom>
        </p:spPr>
      </p:pic>
    </p:spTree>
    <p:extLst>
      <p:ext uri="{BB962C8B-B14F-4D97-AF65-F5344CB8AC3E}">
        <p14:creationId xmlns:p14="http://schemas.microsoft.com/office/powerpoint/2010/main" val="2646754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840"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3448" fill="hold"/>
                                        <p:tgtEl>
                                          <p:spTgt spid="1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07443" fill="hold"/>
                                        <p:tgtEl>
                                          <p:spTgt spid="17"/>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8344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15"/>
                </p:tgtEl>
              </p:cMediaNode>
            </p:audio>
            <p:audio>
              <p:cMediaNode vol="80000">
                <p:cTn id="20" fill="hold" display="0">
                  <p:stCondLst>
                    <p:cond delay="indefinite"/>
                  </p:stCondLst>
                  <p:endCondLst>
                    <p:cond evt="onStopAudio" delay="0">
                      <p:tgtEl>
                        <p:sldTgt/>
                      </p:tgtEl>
                    </p:cond>
                  </p:endCondLst>
                </p:cTn>
                <p:tgtEl>
                  <p:spTgt spid="16"/>
                </p:tgtEl>
              </p:cMediaNode>
            </p:audio>
            <p:audio>
              <p:cMediaNode vol="80000">
                <p:cTn id="21" fill="hold" display="0">
                  <p:stCondLst>
                    <p:cond delay="indefinite"/>
                  </p:stCondLst>
                  <p:endCondLst>
                    <p:cond evt="onStopAudio" delay="0">
                      <p:tgtEl>
                        <p:sldTgt/>
                      </p:tgtEl>
                    </p:cond>
                  </p:endCondLst>
                </p:cTn>
                <p:tgtEl>
                  <p:spTgt spid="17"/>
                </p:tgtEl>
              </p:cMediaNode>
            </p:audio>
            <p:audio>
              <p:cMediaNode vol="80000">
                <p:cTn id="22"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C5C9BBD-F28F-1D4C-B045-E749D12B779C}"/>
              </a:ext>
            </a:extLst>
          </p:cNvPr>
          <p:cNvSpPr>
            <a:spLocks noGrp="1"/>
          </p:cNvSpPr>
          <p:nvPr>
            <p:ph type="body" sz="quarter" idx="14"/>
          </p:nvPr>
        </p:nvSpPr>
        <p:spPr>
          <a:xfrm>
            <a:off x="457041" y="548174"/>
            <a:ext cx="6610873" cy="1514774"/>
          </a:xfrm>
        </p:spPr>
        <p:txBody>
          <a:bodyPr/>
          <a:lstStyle/>
          <a:p>
            <a:pPr>
              <a:lnSpc>
                <a:spcPct val="75000"/>
              </a:lnSpc>
              <a:spcAft>
                <a:spcPts val="1000"/>
              </a:spcAft>
            </a:pPr>
            <a:r>
              <a:rPr lang="en-US"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IDENTIFYING OHCA</a:t>
            </a:r>
          </a:p>
          <a:p>
            <a:pPr>
              <a:lnSpc>
                <a:spcPct val="75000"/>
              </a:lnSpc>
              <a:spcBef>
                <a:spcPts val="0"/>
              </a:spcBef>
            </a:pPr>
            <a:r>
              <a:rPr lang="en-US" sz="4000" dirty="0"/>
              <a:t>BARRIERS AND TACTICS FOR ASSESSING BREATHING</a:t>
            </a:r>
            <a:endParaRPr lang="en-US" sz="4000" b="1" dirty="0"/>
          </a:p>
        </p:txBody>
      </p:sp>
      <p:sp>
        <p:nvSpPr>
          <p:cNvPr id="6" name="Text Placeholder 5">
            <a:extLst>
              <a:ext uri="{FF2B5EF4-FFF2-40B4-BE49-F238E27FC236}">
                <a16:creationId xmlns:a16="http://schemas.microsoft.com/office/drawing/2014/main" id="{77F3CEA8-BDEC-7149-8CB8-BABA412EEAEA}"/>
              </a:ext>
            </a:extLst>
          </p:cNvPr>
          <p:cNvSpPr>
            <a:spLocks noGrp="1"/>
          </p:cNvSpPr>
          <p:nvPr>
            <p:ph type="body" sz="quarter" idx="16"/>
          </p:nvPr>
        </p:nvSpPr>
        <p:spPr>
          <a:xfrm>
            <a:off x="457200" y="2099524"/>
            <a:ext cx="6711950" cy="1467068"/>
          </a:xfrm>
        </p:spPr>
        <p:txBody>
          <a:bodyPr tIns="365760"/>
          <a:lstStyle/>
          <a:p>
            <a:pPr marL="342900" indent="-342900">
              <a:lnSpc>
                <a:spcPct val="100000"/>
              </a:lnSpc>
              <a:spcBef>
                <a:spcPts val="500"/>
              </a:spcBef>
              <a:spcAft>
                <a:spcPts val="500"/>
              </a:spcAft>
              <a:buFont typeface="Arial" panose="020B0604020202020204" pitchFamily="34" charset="0"/>
              <a:buChar char="•"/>
            </a:pPr>
            <a:r>
              <a:rPr lang="en-US" sz="2000" dirty="0"/>
              <a:t>Callers and telecommunicators often mistake agonal breaths for signs of life.</a:t>
            </a:r>
          </a:p>
          <a:p>
            <a:pPr marL="342900" indent="-342900">
              <a:lnSpc>
                <a:spcPct val="100000"/>
              </a:lnSpc>
              <a:spcBef>
                <a:spcPts val="500"/>
              </a:spcBef>
              <a:spcAft>
                <a:spcPts val="500"/>
              </a:spcAft>
              <a:buFont typeface="Arial" panose="020B0604020202020204" pitchFamily="34" charset="0"/>
              <a:buChar char="•"/>
            </a:pPr>
            <a:r>
              <a:rPr lang="en-US" sz="2000" dirty="0"/>
              <a:t>Terms callers use to describe agonal breaths:</a:t>
            </a:r>
          </a:p>
        </p:txBody>
      </p:sp>
      <p:sp>
        <p:nvSpPr>
          <p:cNvPr id="7" name="Text Placeholder 6">
            <a:extLst>
              <a:ext uri="{FF2B5EF4-FFF2-40B4-BE49-F238E27FC236}">
                <a16:creationId xmlns:a16="http://schemas.microsoft.com/office/drawing/2014/main" id="{22D5C89B-C9E1-364B-9E61-C8AF052F7716}"/>
              </a:ext>
            </a:extLst>
          </p:cNvPr>
          <p:cNvSpPr>
            <a:spLocks noGrp="1"/>
          </p:cNvSpPr>
          <p:nvPr>
            <p:ph type="body" sz="quarter" idx="17"/>
          </p:nvPr>
        </p:nvSpPr>
        <p:spPr>
          <a:xfrm>
            <a:off x="456802" y="2062948"/>
            <a:ext cx="6611112" cy="36576"/>
          </a:xfrm>
        </p:spPr>
        <p:txBody>
          <a:bodyPr/>
          <a:lstStyle/>
          <a:p>
            <a:endParaRPr lang="en-US" dirty="0"/>
          </a:p>
        </p:txBody>
      </p:sp>
      <p:sp>
        <p:nvSpPr>
          <p:cNvPr id="8" name="Text Placeholder 5">
            <a:extLst>
              <a:ext uri="{FF2B5EF4-FFF2-40B4-BE49-F238E27FC236}">
                <a16:creationId xmlns:a16="http://schemas.microsoft.com/office/drawing/2014/main" id="{3F2159E4-9B97-3642-B8AD-057180902514}"/>
              </a:ext>
            </a:extLst>
          </p:cNvPr>
          <p:cNvSpPr txBox="1">
            <a:spLocks/>
          </p:cNvSpPr>
          <p:nvPr/>
        </p:nvSpPr>
        <p:spPr>
          <a:xfrm>
            <a:off x="990600" y="3429000"/>
            <a:ext cx="4876800" cy="1788923"/>
          </a:xfrm>
          <a:prstGeom prst="rect">
            <a:avLst/>
          </a:prstGeom>
        </p:spPr>
        <p:txBody>
          <a:bodyPr vert="horz" wrap="square" lIns="91440" tIns="182880" rIns="91440" bIns="45720" numCol="2" rtlCol="0">
            <a:noAutofit/>
          </a:bodyPr>
          <a:lstStyle>
            <a:lvl1pPr marL="0" indent="0" algn="l" defTabSz="914400" rtl="0" eaLnBrk="1" latinLnBrk="0" hangingPunct="1">
              <a:lnSpc>
                <a:spcPct val="120000"/>
              </a:lnSpc>
              <a:spcBef>
                <a:spcPts val="1000"/>
              </a:spcBef>
              <a:buClr>
                <a:schemeClr val="accent1"/>
              </a:buClr>
              <a:buSzPct val="80000"/>
              <a:buFontTx/>
              <a:buNone/>
              <a:defRPr sz="1800" kern="1200">
                <a:solidFill>
                  <a:schemeClr val="tx1"/>
                </a:solidFill>
                <a:effectLst/>
                <a:latin typeface="+mn-lt"/>
                <a:ea typeface="+mn-ea"/>
                <a:cs typeface="+mn-cs"/>
              </a:defRPr>
            </a:lvl1pPr>
            <a:lvl2pPr marL="742950" marR="0" indent="-28575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600" kern="1200">
                <a:solidFill>
                  <a:schemeClr val="tx1"/>
                </a:solidFill>
                <a:effectLst/>
                <a:latin typeface="+mn-lt"/>
                <a:ea typeface="+mn-ea"/>
                <a:cs typeface="+mn-cs"/>
              </a:defRPr>
            </a:lvl2pPr>
            <a:lvl3pPr marL="914400" marR="0" indent="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None/>
              <a:tabLst/>
              <a:defRPr sz="1400" kern="1200">
                <a:solidFill>
                  <a:schemeClr val="tx1"/>
                </a:solidFill>
                <a:effectLst/>
                <a:latin typeface="+mn-lt"/>
                <a:ea typeface="+mn-ea"/>
                <a:cs typeface="+mn-cs"/>
              </a:defRPr>
            </a:lvl3pPr>
            <a:lvl4pPr marL="13716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1200" kern="1200">
                <a:solidFill>
                  <a:schemeClr val="tx1"/>
                </a:solidFill>
                <a:effectLst/>
                <a:latin typeface="+mn-lt"/>
                <a:ea typeface="+mn-ea"/>
                <a:cs typeface="+mn-cs"/>
              </a:defRPr>
            </a:lvl4pPr>
            <a:lvl5pPr marL="1828800" indent="0" algn="l" defTabSz="914400" rtl="0" eaLnBrk="1" latinLnBrk="0" hangingPunct="1">
              <a:lnSpc>
                <a:spcPct val="120000"/>
              </a:lnSpc>
              <a:spcBef>
                <a:spcPts val="500"/>
              </a:spcBef>
              <a:buClr>
                <a:schemeClr val="accent1"/>
              </a:buClr>
              <a:buSzPct val="110000"/>
              <a:buFont typeface="Arial" panose="020B0604020202020204" pitchFamily="34" charset="0"/>
              <a:buNone/>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342900" indent="-342900">
              <a:lnSpc>
                <a:spcPct val="100000"/>
              </a:lnSpc>
              <a:spcBef>
                <a:spcPts val="0"/>
              </a:spcBef>
              <a:buFont typeface="Arial" panose="020B0604020202020204" pitchFamily="34" charset="0"/>
              <a:buChar char="•"/>
            </a:pPr>
            <a:r>
              <a:rPr lang="en-US" dirty="0"/>
              <a:t>Gasping</a:t>
            </a:r>
          </a:p>
          <a:p>
            <a:pPr marL="342900" indent="-342900">
              <a:lnSpc>
                <a:spcPct val="100000"/>
              </a:lnSpc>
              <a:spcBef>
                <a:spcPts val="0"/>
              </a:spcBef>
              <a:buFont typeface="Arial" panose="020B0604020202020204" pitchFamily="34" charset="0"/>
              <a:buChar char="•"/>
            </a:pPr>
            <a:r>
              <a:rPr lang="en-US" dirty="0"/>
              <a:t>Snoring</a:t>
            </a:r>
          </a:p>
          <a:p>
            <a:pPr marL="342900" indent="-342900">
              <a:lnSpc>
                <a:spcPct val="100000"/>
              </a:lnSpc>
              <a:spcBef>
                <a:spcPts val="0"/>
              </a:spcBef>
              <a:buFont typeface="Arial" panose="020B0604020202020204" pitchFamily="34" charset="0"/>
              <a:buChar char="•"/>
            </a:pPr>
            <a:r>
              <a:rPr lang="en-US" dirty="0"/>
              <a:t>Snorting</a:t>
            </a:r>
          </a:p>
          <a:p>
            <a:pPr marL="342900" indent="-342900">
              <a:lnSpc>
                <a:spcPct val="100000"/>
              </a:lnSpc>
              <a:spcBef>
                <a:spcPts val="0"/>
              </a:spcBef>
              <a:buFont typeface="Arial" panose="020B0604020202020204" pitchFamily="34" charset="0"/>
              <a:buChar char="•"/>
            </a:pPr>
            <a:r>
              <a:rPr lang="en-US" dirty="0"/>
              <a:t>Gurgling</a:t>
            </a:r>
          </a:p>
          <a:p>
            <a:pPr marL="342900" indent="-342900">
              <a:lnSpc>
                <a:spcPct val="100000"/>
              </a:lnSpc>
              <a:spcBef>
                <a:spcPts val="0"/>
              </a:spcBef>
              <a:buFont typeface="Arial" panose="020B0604020202020204" pitchFamily="34" charset="0"/>
              <a:buChar char="•"/>
            </a:pPr>
            <a:r>
              <a:rPr lang="en-US" dirty="0"/>
              <a:t>Moaning</a:t>
            </a:r>
          </a:p>
          <a:p>
            <a:pPr marL="342900" indent="-342900">
              <a:lnSpc>
                <a:spcPct val="100000"/>
              </a:lnSpc>
              <a:spcBef>
                <a:spcPts val="0"/>
              </a:spcBef>
              <a:buFont typeface="Arial" panose="020B0604020202020204" pitchFamily="34" charset="0"/>
              <a:buChar char="•"/>
            </a:pPr>
            <a:r>
              <a:rPr lang="en-US" dirty="0"/>
              <a:t>Groaning</a:t>
            </a:r>
          </a:p>
          <a:p>
            <a:pPr marL="342900" indent="-342900">
              <a:lnSpc>
                <a:spcPct val="100000"/>
              </a:lnSpc>
              <a:spcBef>
                <a:spcPts val="0"/>
              </a:spcBef>
              <a:buFont typeface="Arial" panose="020B0604020202020204" pitchFamily="34" charset="0"/>
              <a:buChar char="•"/>
            </a:pPr>
            <a:r>
              <a:rPr lang="en-US" dirty="0"/>
              <a:t>Labored</a:t>
            </a:r>
          </a:p>
          <a:p>
            <a:pPr marL="342900" indent="-342900">
              <a:lnSpc>
                <a:spcPct val="100000"/>
              </a:lnSpc>
              <a:spcBef>
                <a:spcPts val="0"/>
              </a:spcBef>
              <a:buFont typeface="Arial" panose="020B0604020202020204" pitchFamily="34" charset="0"/>
              <a:buChar char="•"/>
            </a:pPr>
            <a:r>
              <a:rPr lang="en-US" dirty="0"/>
              <a:t>Heavy</a:t>
            </a:r>
          </a:p>
          <a:p>
            <a:pPr marL="342900" indent="-342900">
              <a:lnSpc>
                <a:spcPct val="100000"/>
              </a:lnSpc>
              <a:spcBef>
                <a:spcPts val="0"/>
              </a:spcBef>
              <a:buFont typeface="Arial" panose="020B0604020202020204" pitchFamily="34" charset="0"/>
              <a:buChar char="•"/>
            </a:pPr>
            <a:r>
              <a:rPr lang="en-US" dirty="0"/>
              <a:t>Humming</a:t>
            </a:r>
          </a:p>
          <a:p>
            <a:pPr marL="342900" indent="-342900">
              <a:lnSpc>
                <a:spcPct val="100000"/>
              </a:lnSpc>
              <a:spcBef>
                <a:spcPts val="0"/>
              </a:spcBef>
              <a:buFont typeface="Arial" panose="020B0604020202020204" pitchFamily="34" charset="0"/>
              <a:buChar char="•"/>
            </a:pPr>
            <a:r>
              <a:rPr lang="en-US" dirty="0"/>
              <a:t>Every once in a while</a:t>
            </a:r>
          </a:p>
        </p:txBody>
      </p:sp>
      <p:sp>
        <p:nvSpPr>
          <p:cNvPr id="16" name="TextBox 15">
            <a:extLst>
              <a:ext uri="{FF2B5EF4-FFF2-40B4-BE49-F238E27FC236}">
                <a16:creationId xmlns:a16="http://schemas.microsoft.com/office/drawing/2014/main" id="{9709C862-246E-B443-96CA-A201C3F22152}"/>
              </a:ext>
            </a:extLst>
          </p:cNvPr>
          <p:cNvSpPr txBox="1"/>
          <p:nvPr/>
        </p:nvSpPr>
        <p:spPr>
          <a:xfrm>
            <a:off x="8041852" y="2211186"/>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sp>
        <p:nvSpPr>
          <p:cNvPr id="17" name="TextBox 16">
            <a:extLst>
              <a:ext uri="{FF2B5EF4-FFF2-40B4-BE49-F238E27FC236}">
                <a16:creationId xmlns:a16="http://schemas.microsoft.com/office/drawing/2014/main" id="{C1F4BDC1-F863-2D43-A6A6-0BD03F300D20}"/>
              </a:ext>
            </a:extLst>
          </p:cNvPr>
          <p:cNvSpPr txBox="1"/>
          <p:nvPr/>
        </p:nvSpPr>
        <p:spPr>
          <a:xfrm>
            <a:off x="8041852" y="3343262"/>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sp>
        <p:nvSpPr>
          <p:cNvPr id="18" name="TextBox 17">
            <a:extLst>
              <a:ext uri="{FF2B5EF4-FFF2-40B4-BE49-F238E27FC236}">
                <a16:creationId xmlns:a16="http://schemas.microsoft.com/office/drawing/2014/main" id="{1DC35A17-7081-C345-8D5B-11E5A0DCD202}"/>
              </a:ext>
            </a:extLst>
          </p:cNvPr>
          <p:cNvSpPr txBox="1"/>
          <p:nvPr/>
        </p:nvSpPr>
        <p:spPr>
          <a:xfrm>
            <a:off x="8041852" y="4475338"/>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pic>
        <p:nvPicPr>
          <p:cNvPr id="19" name="12-Agonal-described-1">
            <a:hlinkClick r:id="" action="ppaction://media"/>
            <a:extLst>
              <a:ext uri="{FF2B5EF4-FFF2-40B4-BE49-F238E27FC236}">
                <a16:creationId xmlns:a16="http://schemas.microsoft.com/office/drawing/2014/main" id="{E7C32F57-491A-CB41-9F56-E73FEB91059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884805" y="2291702"/>
            <a:ext cx="731520" cy="731520"/>
          </a:xfrm>
          <a:prstGeom prst="rect">
            <a:avLst/>
          </a:prstGeom>
        </p:spPr>
      </p:pic>
      <p:pic>
        <p:nvPicPr>
          <p:cNvPr id="20" name="4-Compilation-of-breathing-descriptions">
            <a:hlinkClick r:id="" action="ppaction://media"/>
            <a:extLst>
              <a:ext uri="{FF2B5EF4-FFF2-40B4-BE49-F238E27FC236}">
                <a16:creationId xmlns:a16="http://schemas.microsoft.com/office/drawing/2014/main" id="{ED61E21E-240E-F343-BDDD-A1E91A0DFD00}"/>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0884805" y="3418316"/>
            <a:ext cx="731520" cy="731520"/>
          </a:xfrm>
          <a:prstGeom prst="rect">
            <a:avLst/>
          </a:prstGeom>
        </p:spPr>
      </p:pic>
      <p:pic>
        <p:nvPicPr>
          <p:cNvPr id="21" name="14-Agonals-described-3">
            <a:hlinkClick r:id="" action="ppaction://media"/>
            <a:extLst>
              <a:ext uri="{FF2B5EF4-FFF2-40B4-BE49-F238E27FC236}">
                <a16:creationId xmlns:a16="http://schemas.microsoft.com/office/drawing/2014/main" id="{307E3EBE-E561-2542-B844-63F57A5D346F}"/>
              </a:ext>
            </a:extLst>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10884805" y="4555854"/>
            <a:ext cx="731520" cy="731520"/>
          </a:xfrm>
          <a:prstGeom prst="rect">
            <a:avLst/>
          </a:prstGeom>
        </p:spPr>
      </p:pic>
    </p:spTree>
    <p:extLst>
      <p:ext uri="{BB962C8B-B14F-4D97-AF65-F5344CB8AC3E}">
        <p14:creationId xmlns:p14="http://schemas.microsoft.com/office/powerpoint/2010/main" val="552182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00" fill="hold"/>
                                        <p:tgtEl>
                                          <p:spTgt spid="1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4496" fill="hold"/>
                                        <p:tgtEl>
                                          <p:spTgt spid="20"/>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4837"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19"/>
                </p:tgtEl>
              </p:cMediaNode>
            </p:audio>
            <p:audio>
              <p:cMediaNode vol="80000">
                <p:cTn id="16" fill="hold" display="0">
                  <p:stCondLst>
                    <p:cond delay="indefinite"/>
                  </p:stCondLst>
                  <p:endCondLst>
                    <p:cond evt="onStopAudio" delay="0">
                      <p:tgtEl>
                        <p:sldTgt/>
                      </p:tgtEl>
                    </p:cond>
                  </p:endCondLst>
                </p:cTn>
                <p:tgtEl>
                  <p:spTgt spid="20"/>
                </p:tgtEl>
              </p:cMediaNode>
            </p:audio>
            <p:audio>
              <p:cMediaNode vol="80000">
                <p:cTn id="17" fill="hold" display="0">
                  <p:stCondLst>
                    <p:cond delay="indefinite"/>
                  </p:stCondLst>
                  <p:endCondLst>
                    <p:cond evt="onStopAudio" delay="0">
                      <p:tgtEl>
                        <p:sldTgt/>
                      </p:tgtEl>
                    </p:cond>
                  </p:endCondLst>
                </p:cTn>
                <p:tgtEl>
                  <p:spTgt spid="21"/>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4A5011C-218B-284C-A666-F8B86FA4CDC4}"/>
              </a:ext>
            </a:extLst>
          </p:cNvPr>
          <p:cNvSpPr>
            <a:spLocks noGrp="1"/>
          </p:cNvSpPr>
          <p:nvPr>
            <p:ph type="title"/>
          </p:nvPr>
        </p:nvSpPr>
        <p:spPr>
          <a:xfrm>
            <a:off x="1044648" y="2432702"/>
            <a:ext cx="10102705" cy="996298"/>
          </a:xfrm>
        </p:spPr>
        <p:txBody>
          <a:bodyPr/>
          <a:lstStyle/>
          <a:p>
            <a:r>
              <a:rPr lang="en-US" dirty="0">
                <a:solidFill>
                  <a:schemeClr val="bg1"/>
                </a:solidFill>
              </a:rPr>
              <a:t>Background</a:t>
            </a:r>
          </a:p>
        </p:txBody>
      </p:sp>
    </p:spTree>
    <p:extLst>
      <p:ext uri="{BB962C8B-B14F-4D97-AF65-F5344CB8AC3E}">
        <p14:creationId xmlns:p14="http://schemas.microsoft.com/office/powerpoint/2010/main" val="39272216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C5C9BBD-F28F-1D4C-B045-E749D12B779C}"/>
              </a:ext>
            </a:extLst>
          </p:cNvPr>
          <p:cNvSpPr>
            <a:spLocks noGrp="1"/>
          </p:cNvSpPr>
          <p:nvPr>
            <p:ph type="body" sz="quarter" idx="14"/>
          </p:nvPr>
        </p:nvSpPr>
        <p:spPr>
          <a:xfrm>
            <a:off x="457041" y="548174"/>
            <a:ext cx="6610873" cy="1514774"/>
          </a:xfrm>
        </p:spPr>
        <p:txBody>
          <a:bodyPr/>
          <a:lstStyle/>
          <a:p>
            <a:pPr>
              <a:lnSpc>
                <a:spcPct val="75000"/>
              </a:lnSpc>
              <a:spcAft>
                <a:spcPts val="1000"/>
              </a:spcAft>
            </a:pPr>
            <a:r>
              <a:rPr lang="en-US"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IDENTIFYING OHCA</a:t>
            </a:r>
          </a:p>
          <a:p>
            <a:pPr>
              <a:lnSpc>
                <a:spcPct val="75000"/>
              </a:lnSpc>
              <a:spcBef>
                <a:spcPts val="0"/>
              </a:spcBef>
            </a:pPr>
            <a:r>
              <a:rPr lang="en-US" sz="4000" dirty="0"/>
              <a:t>BARRIERS AND TACTICS FOR ASSESSING BREATHING</a:t>
            </a:r>
          </a:p>
        </p:txBody>
      </p:sp>
      <p:sp>
        <p:nvSpPr>
          <p:cNvPr id="6" name="Text Placeholder 5">
            <a:extLst>
              <a:ext uri="{FF2B5EF4-FFF2-40B4-BE49-F238E27FC236}">
                <a16:creationId xmlns:a16="http://schemas.microsoft.com/office/drawing/2014/main" id="{77F3CEA8-BDEC-7149-8CB8-BABA412EEAEA}"/>
              </a:ext>
            </a:extLst>
          </p:cNvPr>
          <p:cNvSpPr>
            <a:spLocks noGrp="1"/>
          </p:cNvSpPr>
          <p:nvPr>
            <p:ph type="body" sz="quarter" idx="16"/>
          </p:nvPr>
        </p:nvSpPr>
        <p:spPr>
          <a:xfrm>
            <a:off x="457200" y="2099524"/>
            <a:ext cx="6248400" cy="3444533"/>
          </a:xfrm>
        </p:spPr>
        <p:txBody>
          <a:bodyPr tIns="365760"/>
          <a:lstStyle/>
          <a:p>
            <a:pPr>
              <a:lnSpc>
                <a:spcPct val="75000"/>
              </a:lnSpc>
            </a:pPr>
            <a:r>
              <a:rPr lang="en-US" sz="2400" b="1" dirty="0">
                <a:solidFill>
                  <a:schemeClr val="accent1"/>
                </a:solidFill>
                <a:latin typeface="Calibri" panose="020F0502020204030204" pitchFamily="34" charset="0"/>
                <a:cs typeface="Times New Roman" panose="02020603050405020304" pitchFamily="18" charset="0"/>
              </a:rPr>
              <a:t>TACTIC</a:t>
            </a:r>
            <a:endParaRPr lang="en-US" sz="2000" b="1" dirty="0"/>
          </a:p>
          <a:p>
            <a:pPr>
              <a:lnSpc>
                <a:spcPct val="100000"/>
              </a:lnSpc>
              <a:spcBef>
                <a:spcPts val="500"/>
              </a:spcBef>
              <a:spcAft>
                <a:spcPts val="500"/>
              </a:spcAft>
            </a:pPr>
            <a:r>
              <a:rPr lang="en-US" sz="2000" b="1" dirty="0"/>
              <a:t>Ask caller to put phone by patient’s mouth</a:t>
            </a:r>
            <a:r>
              <a:rPr lang="en-US" sz="2000" dirty="0"/>
              <a:t> - If the telecommunicator is not sure whether patient is breathing or breathing normally, they should direct caller to put phone by the patient’s mouth to listen for the breathing firsthand. Consider the example here.</a:t>
            </a:r>
          </a:p>
          <a:p>
            <a:pPr>
              <a:lnSpc>
                <a:spcPct val="75000"/>
              </a:lnSpc>
            </a:pPr>
            <a:r>
              <a:rPr lang="en-US" sz="2400" b="1" dirty="0">
                <a:solidFill>
                  <a:schemeClr val="accent1"/>
                </a:solidFill>
                <a:latin typeface="Calibri" panose="020F0502020204030204" pitchFamily="34" charset="0"/>
                <a:cs typeface="Calibri" panose="020F0502020204030204" pitchFamily="34" charset="0"/>
              </a:rPr>
              <a:t>TACTIC</a:t>
            </a:r>
            <a:endParaRPr lang="en-US" sz="2400" b="1" dirty="0">
              <a:latin typeface="Calibri" panose="020F0502020204030204" pitchFamily="34" charset="0"/>
              <a:cs typeface="Calibri" panose="020F0502020204030204" pitchFamily="34" charset="0"/>
            </a:endParaRPr>
          </a:p>
          <a:p>
            <a:pPr>
              <a:lnSpc>
                <a:spcPct val="100000"/>
              </a:lnSpc>
              <a:spcBef>
                <a:spcPts val="500"/>
              </a:spcBef>
              <a:spcAft>
                <a:spcPts val="500"/>
              </a:spcAft>
            </a:pPr>
            <a:r>
              <a:rPr lang="en-US" sz="2000" dirty="0"/>
              <a:t>As heard in recording, ask caller to watch for rise and fall of patient’s chest.</a:t>
            </a:r>
            <a:endParaRPr lang="en-US" dirty="0"/>
          </a:p>
        </p:txBody>
      </p:sp>
      <p:sp>
        <p:nvSpPr>
          <p:cNvPr id="7" name="Text Placeholder 6">
            <a:extLst>
              <a:ext uri="{FF2B5EF4-FFF2-40B4-BE49-F238E27FC236}">
                <a16:creationId xmlns:a16="http://schemas.microsoft.com/office/drawing/2014/main" id="{22D5C89B-C9E1-364B-9E61-C8AF052F7716}"/>
              </a:ext>
            </a:extLst>
          </p:cNvPr>
          <p:cNvSpPr>
            <a:spLocks noGrp="1"/>
          </p:cNvSpPr>
          <p:nvPr>
            <p:ph type="body" sz="quarter" idx="17"/>
          </p:nvPr>
        </p:nvSpPr>
        <p:spPr>
          <a:xfrm>
            <a:off x="456802" y="2062948"/>
            <a:ext cx="6611112" cy="36576"/>
          </a:xfrm>
        </p:spPr>
        <p:txBody>
          <a:bodyPr/>
          <a:lstStyle/>
          <a:p>
            <a:endParaRPr lang="en-US" dirty="0"/>
          </a:p>
        </p:txBody>
      </p:sp>
      <p:sp>
        <p:nvSpPr>
          <p:cNvPr id="9" name="TextBox 8">
            <a:extLst>
              <a:ext uri="{FF2B5EF4-FFF2-40B4-BE49-F238E27FC236}">
                <a16:creationId xmlns:a16="http://schemas.microsoft.com/office/drawing/2014/main" id="{AB12F166-BBBB-3B40-BA2B-0FA377351F64}"/>
              </a:ext>
            </a:extLst>
          </p:cNvPr>
          <p:cNvSpPr txBox="1"/>
          <p:nvPr/>
        </p:nvSpPr>
        <p:spPr>
          <a:xfrm>
            <a:off x="8038407" y="3084022"/>
            <a:ext cx="3692948"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pic>
        <p:nvPicPr>
          <p:cNvPr id="11" name="Tactic - phone to mouth">
            <a:hlinkClick r:id="" action="ppaction://media"/>
            <a:extLst>
              <a:ext uri="{FF2B5EF4-FFF2-40B4-BE49-F238E27FC236}">
                <a16:creationId xmlns:a16="http://schemas.microsoft.com/office/drawing/2014/main" id="{9235A188-C65A-3D4B-AD2D-CE82AB135ED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881360" y="3164538"/>
            <a:ext cx="731520" cy="731520"/>
          </a:xfrm>
          <a:prstGeom prst="rect">
            <a:avLst/>
          </a:prstGeom>
        </p:spPr>
      </p:pic>
    </p:spTree>
    <p:extLst>
      <p:ext uri="{BB962C8B-B14F-4D97-AF65-F5344CB8AC3E}">
        <p14:creationId xmlns:p14="http://schemas.microsoft.com/office/powerpoint/2010/main" val="59589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4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C5C9BBD-F28F-1D4C-B045-E749D12B779C}"/>
              </a:ext>
            </a:extLst>
          </p:cNvPr>
          <p:cNvSpPr>
            <a:spLocks noGrp="1"/>
          </p:cNvSpPr>
          <p:nvPr>
            <p:ph type="body" sz="quarter" idx="14"/>
          </p:nvPr>
        </p:nvSpPr>
        <p:spPr>
          <a:xfrm>
            <a:off x="2790563" y="548174"/>
            <a:ext cx="6610873" cy="1514774"/>
          </a:xfrm>
        </p:spPr>
        <p:txBody>
          <a:bodyPr/>
          <a:lstStyle/>
          <a:p>
            <a:pPr algn="ctr">
              <a:lnSpc>
                <a:spcPct val="75000"/>
              </a:lnSpc>
              <a:spcAft>
                <a:spcPts val="1000"/>
              </a:spcAft>
            </a:pPr>
            <a:r>
              <a:rPr lang="en-US"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IDENTIFYING OHCA</a:t>
            </a:r>
          </a:p>
          <a:p>
            <a:pPr algn="ctr">
              <a:lnSpc>
                <a:spcPct val="75000"/>
              </a:lnSpc>
              <a:spcBef>
                <a:spcPts val="0"/>
              </a:spcBef>
            </a:pPr>
            <a:r>
              <a:rPr lang="en-US" sz="4000" dirty="0"/>
              <a:t>BARRIERS AND TACTICS FOR ASSESSING BREATHING </a:t>
            </a:r>
          </a:p>
        </p:txBody>
      </p:sp>
      <p:sp>
        <p:nvSpPr>
          <p:cNvPr id="6" name="Text Placeholder 5">
            <a:extLst>
              <a:ext uri="{FF2B5EF4-FFF2-40B4-BE49-F238E27FC236}">
                <a16:creationId xmlns:a16="http://schemas.microsoft.com/office/drawing/2014/main" id="{77F3CEA8-BDEC-7149-8CB8-BABA412EEAEA}"/>
              </a:ext>
            </a:extLst>
          </p:cNvPr>
          <p:cNvSpPr>
            <a:spLocks noGrp="1"/>
          </p:cNvSpPr>
          <p:nvPr>
            <p:ph type="body" sz="quarter" idx="16"/>
          </p:nvPr>
        </p:nvSpPr>
        <p:spPr>
          <a:xfrm>
            <a:off x="2315717" y="2291738"/>
            <a:ext cx="7560564" cy="3752309"/>
          </a:xfrm>
        </p:spPr>
        <p:txBody>
          <a:bodyPr tIns="365760"/>
          <a:lstStyle/>
          <a:p>
            <a:pPr algn="ctr">
              <a:lnSpc>
                <a:spcPct val="75000"/>
              </a:lnSpc>
            </a:pPr>
            <a:r>
              <a:rPr lang="en-US" sz="2400" b="1" dirty="0">
                <a:solidFill>
                  <a:schemeClr val="accent1"/>
                </a:solidFill>
                <a:latin typeface="Calibri" panose="020F0502020204030204" pitchFamily="34" charset="0"/>
                <a:cs typeface="Times New Roman" panose="02020603050405020304" pitchFamily="18" charset="0"/>
              </a:rPr>
              <a:t>BARRIER</a:t>
            </a:r>
            <a:endParaRPr lang="en-US" sz="2000" b="1" dirty="0"/>
          </a:p>
          <a:p>
            <a:pPr algn="ctr">
              <a:lnSpc>
                <a:spcPct val="100000"/>
              </a:lnSpc>
              <a:spcBef>
                <a:spcPts val="500"/>
              </a:spcBef>
              <a:spcAft>
                <a:spcPts val="500"/>
              </a:spcAft>
            </a:pPr>
            <a:r>
              <a:rPr lang="en-US" sz="2000" b="1" dirty="0"/>
              <a:t>Caller is  health care professional </a:t>
            </a:r>
            <a:r>
              <a:rPr lang="en-US" sz="2000" dirty="0"/>
              <a:t>- Do not make assumptions about competency of callers or veer away from protocols simply because caller is a health care professional.</a:t>
            </a:r>
          </a:p>
          <a:p>
            <a:pPr algn="ctr">
              <a:lnSpc>
                <a:spcPct val="75000"/>
              </a:lnSpc>
            </a:pPr>
            <a:r>
              <a:rPr lang="en-US" sz="2400" b="1" dirty="0">
                <a:solidFill>
                  <a:schemeClr val="accent1"/>
                </a:solidFill>
                <a:latin typeface="Calibri" panose="020F0502020204030204" pitchFamily="34" charset="0"/>
                <a:cs typeface="Calibri" panose="020F0502020204030204" pitchFamily="34" charset="0"/>
              </a:rPr>
              <a:t>TACTIC</a:t>
            </a:r>
            <a:endParaRPr lang="en-US" sz="2400" b="1" dirty="0">
              <a:latin typeface="Calibri" panose="020F0502020204030204" pitchFamily="34" charset="0"/>
              <a:cs typeface="Calibri" panose="020F0502020204030204" pitchFamily="34" charset="0"/>
            </a:endParaRPr>
          </a:p>
          <a:p>
            <a:pPr algn="ctr">
              <a:lnSpc>
                <a:spcPct val="100000"/>
              </a:lnSpc>
              <a:spcBef>
                <a:spcPts val="500"/>
              </a:spcBef>
              <a:spcAft>
                <a:spcPts val="500"/>
              </a:spcAft>
            </a:pPr>
            <a:r>
              <a:rPr lang="en-US" sz="2000" b="1" dirty="0"/>
              <a:t>Treat all callers the same, even if they are health care professionals </a:t>
            </a:r>
            <a:r>
              <a:rPr lang="en-US" sz="2000" dirty="0"/>
              <a:t>- Assess consciousness and breathing according to protocol and, when indicated, start CPR instructions.</a:t>
            </a:r>
            <a:endParaRPr lang="en-US" dirty="0"/>
          </a:p>
        </p:txBody>
      </p:sp>
      <p:cxnSp>
        <p:nvCxnSpPr>
          <p:cNvPr id="9" name="Straight Connector 8">
            <a:extLst>
              <a:ext uri="{FF2B5EF4-FFF2-40B4-BE49-F238E27FC236}">
                <a16:creationId xmlns:a16="http://schemas.microsoft.com/office/drawing/2014/main" id="{37F397FB-1643-D04D-B055-3DEDD311EEBC}"/>
              </a:ext>
            </a:extLst>
          </p:cNvPr>
          <p:cNvCxnSpPr/>
          <p:nvPr/>
        </p:nvCxnSpPr>
        <p:spPr>
          <a:xfrm>
            <a:off x="5151372" y="2282034"/>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0510405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2145524" y="1804033"/>
            <a:ext cx="7900952" cy="2653034"/>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100000"/>
              </a:lnSpc>
              <a:buNone/>
            </a:pPr>
            <a:r>
              <a:rPr lang="en-US" sz="2600" b="1" dirty="0">
                <a:latin typeface="Calibri" panose="020F0502020204030204" pitchFamily="34" charset="0"/>
                <a:ea typeface="Calibri" panose="020F0502020204030204" pitchFamily="34" charset="0"/>
                <a:cs typeface="Times New Roman" panose="02020603050405020304" pitchFamily="18" charset="0"/>
              </a:rPr>
              <a:t>T-CPR STAGE 2</a:t>
            </a:r>
          </a:p>
          <a:p>
            <a:pPr marL="0" indent="0" algn="ctr">
              <a:lnSpc>
                <a:spcPct val="75000"/>
              </a:lnSpc>
              <a:spcBef>
                <a:spcPts val="2000"/>
              </a:spcBef>
              <a:buNone/>
            </a:pPr>
            <a:r>
              <a:rPr lang="en-US" sz="7200" dirty="0">
                <a:solidFill>
                  <a:schemeClr val="accent1"/>
                </a:solidFill>
                <a:latin typeface="+mj-lt"/>
                <a:ea typeface="Calibri" panose="020F0502020204030204" pitchFamily="34" charset="0"/>
                <a:cs typeface="Times New Roman" panose="02020603050405020304" pitchFamily="18" charset="0"/>
              </a:rPr>
              <a:t>PROVIDING CPR INSTRUCTIONS</a:t>
            </a:r>
          </a:p>
        </p:txBody>
      </p:sp>
    </p:spTree>
    <p:extLst>
      <p:ext uri="{BB962C8B-B14F-4D97-AF65-F5344CB8AC3E}">
        <p14:creationId xmlns:p14="http://schemas.microsoft.com/office/powerpoint/2010/main" val="3316938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2145524" y="573505"/>
            <a:ext cx="7900952" cy="1615955"/>
          </a:xfrm>
          <a:prstGeom prst="rect">
            <a:avLst/>
          </a:prstGeom>
        </p:spPr>
        <p:txBody>
          <a:bodyPr>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100000"/>
              </a:lnSpc>
              <a:buNone/>
            </a:pPr>
            <a:r>
              <a:rPr lang="en-US" sz="2600"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PROVIDING CPR INSTRUCTIONS</a:t>
            </a:r>
          </a:p>
          <a:p>
            <a:pPr marL="0" indent="0" algn="ctr">
              <a:lnSpc>
                <a:spcPct val="75000"/>
              </a:lnSpc>
              <a:spcBef>
                <a:spcPts val="2000"/>
              </a:spcBef>
              <a:buNone/>
            </a:pPr>
            <a:r>
              <a:rPr lang="en-US" sz="7200" dirty="0">
                <a:solidFill>
                  <a:schemeClr val="accent1"/>
                </a:solidFill>
                <a:latin typeface="+mj-lt"/>
                <a:ea typeface="Calibri" panose="020F0502020204030204" pitchFamily="34" charset="0"/>
                <a:cs typeface="Times New Roman" panose="02020603050405020304" pitchFamily="18" charset="0"/>
              </a:rPr>
              <a:t>WHEN TO START</a:t>
            </a:r>
          </a:p>
        </p:txBody>
      </p:sp>
      <p:sp>
        <p:nvSpPr>
          <p:cNvPr id="3" name="Text Placeholder 2">
            <a:extLst>
              <a:ext uri="{FF2B5EF4-FFF2-40B4-BE49-F238E27FC236}">
                <a16:creationId xmlns:a16="http://schemas.microsoft.com/office/drawing/2014/main" id="{54328A0E-ABF6-4847-8A2B-5EE97944AD3B}"/>
              </a:ext>
            </a:extLst>
          </p:cNvPr>
          <p:cNvSpPr>
            <a:spLocks noGrp="1"/>
          </p:cNvSpPr>
          <p:nvPr>
            <p:ph type="body" idx="1"/>
          </p:nvPr>
        </p:nvSpPr>
        <p:spPr>
          <a:xfrm>
            <a:off x="1044647" y="2224981"/>
            <a:ext cx="10102705" cy="3375283"/>
          </a:xfrm>
        </p:spPr>
        <p:txBody>
          <a:bodyPr/>
          <a:lstStyle/>
          <a:p>
            <a:pPr>
              <a:spcAft>
                <a:spcPts val="1000"/>
              </a:spcAft>
            </a:pPr>
            <a:r>
              <a:rPr lang="en-US" sz="2400" dirty="0">
                <a:latin typeface="+mn-lt"/>
              </a:rPr>
              <a:t>Start instructions when patients are not conscious and not breathing or not breathing normally </a:t>
            </a:r>
            <a:r>
              <a:rPr lang="en-US" sz="2400" b="1" dirty="0">
                <a:latin typeface="+mn-lt"/>
              </a:rPr>
              <a:t>(No, No, Go!)</a:t>
            </a:r>
          </a:p>
          <a:p>
            <a:pPr>
              <a:spcAft>
                <a:spcPts val="1000"/>
              </a:spcAft>
            </a:pPr>
            <a:r>
              <a:rPr lang="en-US" sz="2400" dirty="0">
                <a:latin typeface="+mn-lt"/>
              </a:rPr>
              <a:t>If unclear if patient is cardiac arrest, start CPR instructions as soon as possible . </a:t>
            </a:r>
            <a:br>
              <a:rPr lang="en-US" sz="2400" dirty="0">
                <a:latin typeface="+mn-lt"/>
              </a:rPr>
            </a:br>
            <a:r>
              <a:rPr lang="en-US" sz="2400" b="1" u="sng" dirty="0">
                <a:solidFill>
                  <a:schemeClr val="accent5"/>
                </a:solidFill>
                <a:latin typeface="+mn-lt"/>
              </a:rPr>
              <a:t>When in doubt, there is no doubt. START CPR!</a:t>
            </a:r>
            <a:endParaRPr lang="en-US" sz="1800" b="1" u="sng" dirty="0">
              <a:solidFill>
                <a:schemeClr val="accent5"/>
              </a:solidFill>
              <a:latin typeface="+mn-lt"/>
            </a:endParaRPr>
          </a:p>
          <a:p>
            <a:pPr>
              <a:spcAft>
                <a:spcPts val="1000"/>
              </a:spcAft>
            </a:pPr>
            <a:r>
              <a:rPr lang="en-US" sz="2400" b="1" dirty="0">
                <a:latin typeface="+mn-lt"/>
              </a:rPr>
              <a:t>Chance of injury very small</a:t>
            </a:r>
            <a:br>
              <a:rPr lang="en-US" sz="2400" dirty="0">
                <a:latin typeface="+mn-lt"/>
              </a:rPr>
            </a:br>
            <a:r>
              <a:rPr lang="en-US" sz="2400" dirty="0">
                <a:latin typeface="+mn-lt"/>
              </a:rPr>
              <a:t>Chest compressions associated with minor injuries </a:t>
            </a:r>
            <a:br>
              <a:rPr lang="en-US" sz="2400" dirty="0">
                <a:latin typeface="+mn-lt"/>
              </a:rPr>
            </a:br>
            <a:r>
              <a:rPr lang="en-US" sz="2400" dirty="0">
                <a:latin typeface="+mn-lt"/>
              </a:rPr>
              <a:t>(e.g., rib fractures) to adults not in cardiac arrest 2%. </a:t>
            </a:r>
          </a:p>
        </p:txBody>
      </p:sp>
      <p:cxnSp>
        <p:nvCxnSpPr>
          <p:cNvPr id="5" name="Straight Connector 4">
            <a:extLst>
              <a:ext uri="{FF2B5EF4-FFF2-40B4-BE49-F238E27FC236}">
                <a16:creationId xmlns:a16="http://schemas.microsoft.com/office/drawing/2014/main" id="{AA4DB988-EFBE-1A4F-954E-0C90701118E8}"/>
              </a:ext>
            </a:extLst>
          </p:cNvPr>
          <p:cNvCxnSpPr/>
          <p:nvPr/>
        </p:nvCxnSpPr>
        <p:spPr>
          <a:xfrm>
            <a:off x="5151372" y="2207220"/>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0996545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266281" y="573505"/>
            <a:ext cx="12724562" cy="1615955"/>
          </a:xfrm>
          <a:prstGeom prst="rect">
            <a:avLst/>
          </a:prstGeom>
        </p:spPr>
        <p:txBody>
          <a:bodyPr>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100000"/>
              </a:lnSpc>
              <a:buNone/>
            </a:pPr>
            <a:r>
              <a:rPr lang="en-US" sz="2600"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PROVIDING CPR INSTRUCTIONS</a:t>
            </a:r>
          </a:p>
          <a:p>
            <a:pPr marL="0" indent="0" algn="ctr">
              <a:lnSpc>
                <a:spcPct val="75000"/>
              </a:lnSpc>
              <a:spcBef>
                <a:spcPts val="2000"/>
              </a:spcBef>
              <a:buNone/>
            </a:pPr>
            <a:r>
              <a:rPr lang="en-US" sz="7200" dirty="0">
                <a:solidFill>
                  <a:schemeClr val="accent1"/>
                </a:solidFill>
                <a:latin typeface="+mj-lt"/>
                <a:ea typeface="Calibri" panose="020F0502020204030204" pitchFamily="34" charset="0"/>
                <a:cs typeface="Times New Roman" panose="02020603050405020304" pitchFamily="18" charset="0"/>
              </a:rPr>
              <a:t>TYPE OF CPR</a:t>
            </a:r>
          </a:p>
        </p:txBody>
      </p:sp>
      <p:sp>
        <p:nvSpPr>
          <p:cNvPr id="3" name="Text Placeholder 2">
            <a:extLst>
              <a:ext uri="{FF2B5EF4-FFF2-40B4-BE49-F238E27FC236}">
                <a16:creationId xmlns:a16="http://schemas.microsoft.com/office/drawing/2014/main" id="{54328A0E-ABF6-4847-8A2B-5EE97944AD3B}"/>
              </a:ext>
            </a:extLst>
          </p:cNvPr>
          <p:cNvSpPr>
            <a:spLocks noGrp="1"/>
          </p:cNvSpPr>
          <p:nvPr>
            <p:ph type="body" idx="1"/>
          </p:nvPr>
        </p:nvSpPr>
        <p:spPr>
          <a:xfrm>
            <a:off x="780931" y="2224980"/>
            <a:ext cx="10630139" cy="3441968"/>
          </a:xfrm>
        </p:spPr>
        <p:txBody>
          <a:bodyPr numCol="2" spcCol="228600"/>
          <a:lstStyle/>
          <a:p>
            <a:pPr algn="l"/>
            <a:r>
              <a:rPr lang="en-US" sz="2400" b="1" dirty="0">
                <a:solidFill>
                  <a:schemeClr val="accent1"/>
                </a:solidFill>
                <a:latin typeface="Calibri" panose="020F0502020204030204" pitchFamily="34" charset="0"/>
                <a:cs typeface="Calibri" panose="020F0502020204030204" pitchFamily="34" charset="0"/>
              </a:rPr>
              <a:t>COMPRESSION-ONLY CPR</a:t>
            </a:r>
          </a:p>
          <a:p>
            <a:pPr marL="342900" indent="-342900" algn="l">
              <a:spcAft>
                <a:spcPts val="1000"/>
              </a:spcAft>
              <a:buFont typeface="Arial" panose="020B0604020202020204" pitchFamily="34" charset="0"/>
              <a:buChar char="•"/>
            </a:pPr>
            <a:r>
              <a:rPr lang="en-US" sz="2000" dirty="0">
                <a:latin typeface="Calibri" panose="020F0502020204030204" pitchFamily="34" charset="0"/>
                <a:cs typeface="Calibri" panose="020F0502020204030204" pitchFamily="34" charset="0"/>
              </a:rPr>
              <a:t>for adults who suddenly collapse or who are found not conscious and not breathing normally</a:t>
            </a:r>
          </a:p>
          <a:p>
            <a:pPr marL="342900" indent="-342900" algn="l">
              <a:spcAft>
                <a:spcPts val="1000"/>
              </a:spcAft>
              <a:buFont typeface="Arial" panose="020B0604020202020204" pitchFamily="34" charset="0"/>
              <a:buChar char="•"/>
            </a:pPr>
            <a:r>
              <a:rPr lang="en-US" sz="2000" dirty="0">
                <a:latin typeface="Calibri" panose="020F0502020204030204" pitchFamily="34" charset="0"/>
                <a:cs typeface="Calibri" panose="020F0502020204030204" pitchFamily="34" charset="0"/>
              </a:rPr>
              <a:t>compression-only CPR as effective as CPR with rescue breaths </a:t>
            </a:r>
          </a:p>
          <a:p>
            <a:pPr marL="342900" indent="-342900" algn="l">
              <a:spcAft>
                <a:spcPts val="1000"/>
              </a:spcAft>
              <a:buFont typeface="Arial" panose="020B0604020202020204" pitchFamily="34" charset="0"/>
              <a:buChar char="•"/>
            </a:pPr>
            <a:r>
              <a:rPr lang="en-US" sz="2000" dirty="0">
                <a:latin typeface="Calibri" panose="020F0502020204030204" pitchFamily="34" charset="0"/>
                <a:cs typeface="Calibri" panose="020F0502020204030204" pitchFamily="34" charset="0"/>
              </a:rPr>
              <a:t>instructions for compression-only CPR easier to provide and follow </a:t>
            </a:r>
          </a:p>
          <a:p>
            <a:pPr algn="l"/>
            <a:r>
              <a:rPr lang="en-US" sz="2400" b="1" dirty="0">
                <a:solidFill>
                  <a:schemeClr val="accent1"/>
                </a:solidFill>
                <a:latin typeface="Calibri" panose="020F0502020204030204" pitchFamily="34" charset="0"/>
                <a:cs typeface="Calibri" panose="020F0502020204030204" pitchFamily="34" charset="0"/>
              </a:rPr>
              <a:t>CONVENTIONAL CPR </a:t>
            </a:r>
            <a:br>
              <a:rPr lang="en-US" sz="2400" b="1" dirty="0">
                <a:solidFill>
                  <a:schemeClr val="accent1"/>
                </a:solidFill>
                <a:latin typeface="Calibri" panose="020F0502020204030204" pitchFamily="34" charset="0"/>
                <a:cs typeface="Calibri" panose="020F0502020204030204" pitchFamily="34" charset="0"/>
              </a:rPr>
            </a:br>
            <a:r>
              <a:rPr lang="en-US" sz="1600" i="1" dirty="0">
                <a:latin typeface="Calibri" panose="020F0502020204030204" pitchFamily="34" charset="0"/>
                <a:cs typeface="Calibri" panose="020F0502020204030204" pitchFamily="34" charset="0"/>
              </a:rPr>
              <a:t>(chest compressions and rescue breathing)</a:t>
            </a:r>
          </a:p>
          <a:p>
            <a:pPr marL="342900" indent="-342900" algn="l">
              <a:spcAft>
                <a:spcPts val="1000"/>
              </a:spcAft>
              <a:buFont typeface="Arial" panose="020B0604020202020204" pitchFamily="34" charset="0"/>
              <a:buChar char="•"/>
            </a:pPr>
            <a:r>
              <a:rPr lang="en-US" sz="2000" dirty="0">
                <a:latin typeface="Calibri" panose="020F0502020204030204" pitchFamily="34" charset="0"/>
                <a:cs typeface="Calibri" panose="020F0502020204030204" pitchFamily="34" charset="0"/>
              </a:rPr>
              <a:t>for children 8 years old or less since respiratory causes of OHCA are more common in children </a:t>
            </a:r>
          </a:p>
          <a:p>
            <a:pPr marL="342900" indent="-342900" algn="l">
              <a:spcAft>
                <a:spcPts val="1000"/>
              </a:spcAft>
              <a:buFont typeface="Arial" panose="020B0604020202020204" pitchFamily="34" charset="0"/>
              <a:buChar char="•"/>
            </a:pPr>
            <a:r>
              <a:rPr lang="en-US" sz="2000" dirty="0">
                <a:latin typeface="Calibri" panose="020F0502020204030204" pitchFamily="34" charset="0"/>
                <a:cs typeface="Calibri" panose="020F0502020204030204" pitchFamily="34" charset="0"/>
              </a:rPr>
              <a:t>for adults whose arrest stems from respiratory cause </a:t>
            </a:r>
          </a:p>
        </p:txBody>
      </p:sp>
      <p:cxnSp>
        <p:nvCxnSpPr>
          <p:cNvPr id="5" name="Straight Connector 4">
            <a:extLst>
              <a:ext uri="{FF2B5EF4-FFF2-40B4-BE49-F238E27FC236}">
                <a16:creationId xmlns:a16="http://schemas.microsoft.com/office/drawing/2014/main" id="{AA4DB988-EFBE-1A4F-954E-0C90701118E8}"/>
              </a:ext>
            </a:extLst>
          </p:cNvPr>
          <p:cNvCxnSpPr/>
          <p:nvPr/>
        </p:nvCxnSpPr>
        <p:spPr>
          <a:xfrm>
            <a:off x="5151372" y="2207220"/>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933577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AA4DB988-EFBE-1A4F-954E-0C90701118E8}"/>
              </a:ext>
            </a:extLst>
          </p:cNvPr>
          <p:cNvCxnSpPr/>
          <p:nvPr/>
        </p:nvCxnSpPr>
        <p:spPr>
          <a:xfrm>
            <a:off x="5151372" y="3274457"/>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
        <p:nvSpPr>
          <p:cNvPr id="8" name="Text Placeholder 2">
            <a:extLst>
              <a:ext uri="{FF2B5EF4-FFF2-40B4-BE49-F238E27FC236}">
                <a16:creationId xmlns:a16="http://schemas.microsoft.com/office/drawing/2014/main" id="{2649A202-905B-7446-B921-2BAA6B1842A2}"/>
              </a:ext>
            </a:extLst>
          </p:cNvPr>
          <p:cNvSpPr>
            <a:spLocks noGrp="1"/>
          </p:cNvSpPr>
          <p:nvPr>
            <p:ph type="body" idx="1"/>
          </p:nvPr>
        </p:nvSpPr>
        <p:spPr>
          <a:xfrm>
            <a:off x="1319014" y="3618360"/>
            <a:ext cx="9553972" cy="1697901"/>
          </a:xfrm>
        </p:spPr>
        <p:txBody>
          <a:bodyPr lIns="0" rIns="0" numCol="3" spcCol="228600"/>
          <a:lstStyle/>
          <a:p>
            <a:r>
              <a:rPr lang="en-US" sz="2400" b="1" dirty="0">
                <a:solidFill>
                  <a:schemeClr val="accent1"/>
                </a:solidFill>
                <a:latin typeface="Calibri" panose="020F0502020204030204" pitchFamily="34" charset="0"/>
                <a:cs typeface="Calibri" panose="020F0502020204030204" pitchFamily="34" charset="0"/>
              </a:rPr>
              <a:t>COMPRESSION RATE</a:t>
            </a:r>
          </a:p>
          <a:p>
            <a:pPr>
              <a:spcAft>
                <a:spcPts val="1000"/>
              </a:spcAft>
            </a:pPr>
            <a:r>
              <a:rPr lang="it" sz="2000" b="1" dirty="0">
                <a:latin typeface="Calibri" panose="020F0502020204030204" pitchFamily="34" charset="0"/>
                <a:cs typeface="Calibri" panose="020F0502020204030204" pitchFamily="34" charset="0"/>
              </a:rPr>
              <a:t>100 – 120 </a:t>
            </a:r>
            <a:r>
              <a:rPr lang="it" sz="2000" dirty="0">
                <a:latin typeface="Calibri" panose="020F0502020204030204" pitchFamily="34" charset="0"/>
                <a:cs typeface="Calibri" panose="020F0502020204030204" pitchFamily="34" charset="0"/>
              </a:rPr>
              <a:t>compressions </a:t>
            </a:r>
            <a:br>
              <a:rPr lang="it" sz="2000" dirty="0">
                <a:latin typeface="Calibri" panose="020F0502020204030204" pitchFamily="34" charset="0"/>
                <a:cs typeface="Calibri" panose="020F0502020204030204" pitchFamily="34" charset="0"/>
              </a:rPr>
            </a:br>
            <a:r>
              <a:rPr lang="it" sz="2000" dirty="0">
                <a:latin typeface="Calibri" panose="020F0502020204030204" pitchFamily="34" charset="0"/>
                <a:cs typeface="Calibri" panose="020F0502020204030204" pitchFamily="34" charset="0"/>
              </a:rPr>
              <a:t>per minute</a:t>
            </a:r>
            <a:endParaRPr lang="en-US" sz="2000" dirty="0">
              <a:latin typeface="Calibri" panose="020F0502020204030204" pitchFamily="34" charset="0"/>
              <a:cs typeface="Calibri" panose="020F0502020204030204" pitchFamily="34" charset="0"/>
            </a:endParaRPr>
          </a:p>
          <a:p>
            <a:r>
              <a:rPr lang="en-US" sz="2400" b="1" dirty="0">
                <a:solidFill>
                  <a:schemeClr val="accent1"/>
                </a:solidFill>
                <a:latin typeface="Calibri" panose="020F0502020204030204" pitchFamily="34" charset="0"/>
                <a:cs typeface="Calibri" panose="020F0502020204030204" pitchFamily="34" charset="0"/>
              </a:rPr>
              <a:t>COMPRESSION DEPTH</a:t>
            </a:r>
          </a:p>
          <a:p>
            <a:pPr>
              <a:spcAft>
                <a:spcPts val="1000"/>
              </a:spcAft>
            </a:pPr>
            <a:r>
              <a:rPr lang="en-US" sz="2000" dirty="0">
                <a:latin typeface="Calibri" panose="020F0502020204030204" pitchFamily="34" charset="0"/>
                <a:cs typeface="Calibri" panose="020F0502020204030204" pitchFamily="34" charset="0"/>
              </a:rPr>
              <a:t>encourage callers to </a:t>
            </a:r>
            <a:br>
              <a:rPr lang="en-US" sz="2000" dirty="0">
                <a:latin typeface="Calibri" panose="020F0502020204030204" pitchFamily="34" charset="0"/>
                <a:cs typeface="Calibri" panose="020F0502020204030204" pitchFamily="34" charset="0"/>
              </a:rPr>
            </a:br>
            <a:r>
              <a:rPr lang="en-US" sz="2000" b="1" dirty="0">
                <a:latin typeface="Calibri" panose="020F0502020204030204" pitchFamily="34" charset="0"/>
                <a:cs typeface="Calibri" panose="020F0502020204030204" pitchFamily="34" charset="0"/>
              </a:rPr>
              <a:t>“push as hard as you can”</a:t>
            </a:r>
          </a:p>
          <a:p>
            <a:r>
              <a:rPr lang="en-US" sz="2400" b="1" dirty="0">
                <a:solidFill>
                  <a:schemeClr val="accent1"/>
                </a:solidFill>
                <a:latin typeface="Calibri" panose="020F0502020204030204" pitchFamily="34" charset="0"/>
                <a:cs typeface="Calibri" panose="020F0502020204030204" pitchFamily="34" charset="0"/>
              </a:rPr>
              <a:t>COMPRESSION RECOIL</a:t>
            </a:r>
          </a:p>
          <a:p>
            <a:r>
              <a:rPr lang="en-US" sz="2000" dirty="0">
                <a:latin typeface="Calibri" panose="020F0502020204030204" pitchFamily="34" charset="0"/>
                <a:cs typeface="Calibri" panose="020F0502020204030204" pitchFamily="34" charset="0"/>
              </a:rPr>
              <a:t>instruct callers to </a:t>
            </a:r>
            <a:br>
              <a:rPr lang="en-US" sz="2000" dirty="0">
                <a:latin typeface="Calibri" panose="020F0502020204030204" pitchFamily="34" charset="0"/>
                <a:cs typeface="Calibri" panose="020F0502020204030204" pitchFamily="34" charset="0"/>
              </a:rPr>
            </a:br>
            <a:r>
              <a:rPr lang="en-US" sz="2000" b="1" dirty="0">
                <a:latin typeface="Calibri" panose="020F0502020204030204" pitchFamily="34" charset="0"/>
                <a:cs typeface="Calibri" panose="020F0502020204030204" pitchFamily="34" charset="0"/>
              </a:rPr>
              <a:t>“let the chest come all the way up between pumps”</a:t>
            </a:r>
            <a:endParaRPr lang="en-US" sz="1800" b="1" dirty="0">
              <a:latin typeface="Calibri" panose="020F0502020204030204" pitchFamily="34" charset="0"/>
              <a:cs typeface="Calibri" panose="020F0502020204030204" pitchFamily="34" charset="0"/>
            </a:endParaRPr>
          </a:p>
        </p:txBody>
      </p:sp>
      <p:sp>
        <p:nvSpPr>
          <p:cNvPr id="9" name="Text Placeholder 11">
            <a:extLst>
              <a:ext uri="{FF2B5EF4-FFF2-40B4-BE49-F238E27FC236}">
                <a16:creationId xmlns:a16="http://schemas.microsoft.com/office/drawing/2014/main" id="{95972337-1D25-B945-B04F-D8FDF9720641}"/>
              </a:ext>
            </a:extLst>
          </p:cNvPr>
          <p:cNvSpPr txBox="1">
            <a:spLocks/>
          </p:cNvSpPr>
          <p:nvPr/>
        </p:nvSpPr>
        <p:spPr>
          <a:xfrm>
            <a:off x="-266281" y="573505"/>
            <a:ext cx="12724562" cy="2446952"/>
          </a:xfrm>
          <a:prstGeom prst="rect">
            <a:avLst/>
          </a:prstGeom>
        </p:spPr>
        <p:txBody>
          <a:bodyPr>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100000"/>
              </a:lnSpc>
              <a:buNone/>
            </a:pPr>
            <a:r>
              <a:rPr lang="en-US" sz="2600"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PROVIDING CPR INSTRUCTIONS</a:t>
            </a:r>
          </a:p>
          <a:p>
            <a:pPr marL="0" indent="0" algn="ctr">
              <a:lnSpc>
                <a:spcPct val="75000"/>
              </a:lnSpc>
              <a:spcBef>
                <a:spcPts val="2000"/>
              </a:spcBef>
              <a:buNone/>
            </a:pPr>
            <a:r>
              <a:rPr lang="en-US" sz="7200" dirty="0">
                <a:solidFill>
                  <a:schemeClr val="accent1"/>
                </a:solidFill>
                <a:latin typeface="+mj-lt"/>
                <a:ea typeface="Calibri" panose="020F0502020204030204" pitchFamily="34" charset="0"/>
                <a:cs typeface="Times New Roman" panose="02020603050405020304" pitchFamily="18" charset="0"/>
              </a:rPr>
              <a:t>KEY COMPONENTS OF COMPRESSIONS</a:t>
            </a:r>
          </a:p>
        </p:txBody>
      </p:sp>
    </p:spTree>
    <p:extLst>
      <p:ext uri="{BB962C8B-B14F-4D97-AF65-F5344CB8AC3E}">
        <p14:creationId xmlns:p14="http://schemas.microsoft.com/office/powerpoint/2010/main" val="3114417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5151372" y="573505"/>
            <a:ext cx="6583680" cy="1487715"/>
          </a:xfrm>
          <a:prstGeom prst="rect">
            <a:avLst/>
          </a:prstGeom>
        </p:spPr>
        <p:txBody>
          <a:bodyPr wrap="square" lIns="0">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nSpc>
                <a:spcPct val="100000"/>
              </a:lnSpc>
              <a:buNone/>
            </a:pPr>
            <a:r>
              <a:rPr lang="en-US" sz="2600" b="1" dirty="0">
                <a:solidFill>
                  <a:schemeClr val="bg2">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PROVIDING CPR INSTRUCTIONS</a:t>
            </a:r>
          </a:p>
          <a:p>
            <a:pPr marL="0" indent="0">
              <a:lnSpc>
                <a:spcPct val="75000"/>
              </a:lnSpc>
              <a:buNone/>
            </a:pPr>
            <a:r>
              <a:rPr lang="en-US" sz="7200" dirty="0">
                <a:solidFill>
                  <a:schemeClr val="accent1"/>
                </a:solidFill>
                <a:latin typeface="+mj-lt"/>
                <a:ea typeface="Calibri" panose="020F0502020204030204" pitchFamily="34" charset="0"/>
                <a:cs typeface="Times New Roman" panose="02020603050405020304" pitchFamily="18" charset="0"/>
              </a:rPr>
              <a:t>CELL PHONES</a:t>
            </a:r>
          </a:p>
        </p:txBody>
      </p:sp>
      <p:sp>
        <p:nvSpPr>
          <p:cNvPr id="12" name="Text Placeholder 11">
            <a:extLst>
              <a:ext uri="{FF2B5EF4-FFF2-40B4-BE49-F238E27FC236}">
                <a16:creationId xmlns:a16="http://schemas.microsoft.com/office/drawing/2014/main" id="{2C4B2791-356A-6244-A456-3F3D47598564}"/>
              </a:ext>
            </a:extLst>
          </p:cNvPr>
          <p:cNvSpPr>
            <a:spLocks noGrp="1"/>
          </p:cNvSpPr>
          <p:nvPr>
            <p:ph type="body" sz="quarter" idx="14"/>
          </p:nvPr>
        </p:nvSpPr>
        <p:spPr>
          <a:xfrm>
            <a:off x="5121274" y="2280026"/>
            <a:ext cx="6610475" cy="2109167"/>
          </a:xfrm>
        </p:spPr>
        <p:txBody>
          <a:bodyPr/>
          <a:lstStyle/>
          <a:p>
            <a:pPr marL="285750" indent="-285750">
              <a:buFont typeface="Arial" panose="020B0604020202020204" pitchFamily="34" charset="0"/>
              <a:buChar char="•"/>
            </a:pPr>
            <a:r>
              <a:rPr lang="en-US" sz="2000" b="1" dirty="0">
                <a:solidFill>
                  <a:schemeClr val="tx1"/>
                </a:solidFill>
                <a:latin typeface="Calibri" panose="020F0502020204030204" pitchFamily="34" charset="0"/>
                <a:cs typeface="Calibri" panose="020F0502020204030204" pitchFamily="34" charset="0"/>
              </a:rPr>
              <a:t>Majority of calls are from cell phones </a:t>
            </a:r>
          </a:p>
          <a:p>
            <a:pPr marL="285750" indent="-285750">
              <a:buFont typeface="Arial" panose="020B0604020202020204" pitchFamily="34" charset="0"/>
              <a:buChar char="•"/>
            </a:pPr>
            <a:r>
              <a:rPr lang="en-US" sz="2000" b="1" dirty="0">
                <a:solidFill>
                  <a:schemeClr val="tx1"/>
                </a:solidFill>
                <a:latin typeface="Calibri" panose="020F0502020204030204" pitchFamily="34" charset="0"/>
                <a:cs typeface="Calibri" panose="020F0502020204030204" pitchFamily="34" charset="0"/>
              </a:rPr>
              <a:t>Ask callers if they are on a cell phone. If so, direct them to put it on speaker function. </a:t>
            </a:r>
          </a:p>
          <a:p>
            <a:pPr marL="1028700" lvl="1"/>
            <a:r>
              <a:rPr lang="en-US" sz="1800" dirty="0">
                <a:latin typeface="Calibri" panose="020F0502020204030204" pitchFamily="34" charset="0"/>
                <a:cs typeface="Calibri" panose="020F0502020204030204" pitchFamily="34" charset="0"/>
              </a:rPr>
              <a:t>This helps communication while callers attempt to follow instructions. </a:t>
            </a:r>
          </a:p>
        </p:txBody>
      </p:sp>
      <p:cxnSp>
        <p:nvCxnSpPr>
          <p:cNvPr id="6" name="Straight Connector 5">
            <a:extLst>
              <a:ext uri="{FF2B5EF4-FFF2-40B4-BE49-F238E27FC236}">
                <a16:creationId xmlns:a16="http://schemas.microsoft.com/office/drawing/2014/main" id="{D5B8ED6C-C360-A248-A417-C825AD05E46B}"/>
              </a:ext>
            </a:extLst>
          </p:cNvPr>
          <p:cNvCxnSpPr>
            <a:cxnSpLocks/>
          </p:cNvCxnSpPr>
          <p:nvPr/>
        </p:nvCxnSpPr>
        <p:spPr>
          <a:xfrm>
            <a:off x="5151372" y="2061220"/>
            <a:ext cx="6451348" cy="0"/>
          </a:xfrm>
          <a:prstGeom prst="line">
            <a:avLst/>
          </a:prstGeom>
          <a:ln w="50800"/>
        </p:spPr>
        <p:style>
          <a:lnRef idx="1">
            <a:schemeClr val="accent2"/>
          </a:lnRef>
          <a:fillRef idx="0">
            <a:schemeClr val="accent2"/>
          </a:fillRef>
          <a:effectRef idx="0">
            <a:schemeClr val="accent2"/>
          </a:effectRef>
          <a:fontRef idx="minor">
            <a:schemeClr val="tx1"/>
          </a:fontRef>
        </p:style>
      </p:cxnSp>
      <p:pic>
        <p:nvPicPr>
          <p:cNvPr id="4" name="Picture 3">
            <a:extLst>
              <a:ext uri="{FF2B5EF4-FFF2-40B4-BE49-F238E27FC236}">
                <a16:creationId xmlns:a16="http://schemas.microsoft.com/office/drawing/2014/main" id="{8AB8847C-3CEC-5648-8E66-90DDCD3C36D3}"/>
              </a:ext>
            </a:extLst>
          </p:cNvPr>
          <p:cNvPicPr>
            <a:picLocks noChangeAspect="1"/>
          </p:cNvPicPr>
          <p:nvPr/>
        </p:nvPicPr>
        <p:blipFill>
          <a:blip r:embed="rId3"/>
          <a:stretch>
            <a:fillRect/>
          </a:stretch>
        </p:blipFill>
        <p:spPr>
          <a:xfrm>
            <a:off x="-99326" y="1022392"/>
            <a:ext cx="4502796" cy="4502796"/>
          </a:xfrm>
          <a:prstGeom prst="rect">
            <a:avLst/>
          </a:prstGeom>
        </p:spPr>
      </p:pic>
    </p:spTree>
    <p:extLst>
      <p:ext uri="{BB962C8B-B14F-4D97-AF65-F5344CB8AC3E}">
        <p14:creationId xmlns:p14="http://schemas.microsoft.com/office/powerpoint/2010/main" val="29067363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AA4DB988-EFBE-1A4F-954E-0C90701118E8}"/>
              </a:ext>
            </a:extLst>
          </p:cNvPr>
          <p:cNvCxnSpPr/>
          <p:nvPr/>
        </p:nvCxnSpPr>
        <p:spPr>
          <a:xfrm>
            <a:off x="5151372" y="2066350"/>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
        <p:nvSpPr>
          <p:cNvPr id="11" name="Text Placeholder 11">
            <a:extLst>
              <a:ext uri="{FF2B5EF4-FFF2-40B4-BE49-F238E27FC236}">
                <a16:creationId xmlns:a16="http://schemas.microsoft.com/office/drawing/2014/main" id="{781E3D2A-4E62-6044-8F33-0DC18E7A0BCE}"/>
              </a:ext>
            </a:extLst>
          </p:cNvPr>
          <p:cNvSpPr txBox="1">
            <a:spLocks/>
          </p:cNvSpPr>
          <p:nvPr/>
        </p:nvSpPr>
        <p:spPr>
          <a:xfrm>
            <a:off x="-1" y="573505"/>
            <a:ext cx="12192001" cy="1492845"/>
          </a:xfrm>
          <a:prstGeom prst="rect">
            <a:avLst/>
          </a:prstGeom>
        </p:spPr>
        <p:txBody>
          <a:bodyPr wrap="square">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lvl="0" indent="0" algn="ctr">
              <a:lnSpc>
                <a:spcPct val="75000"/>
              </a:lnSpc>
              <a:buClr>
                <a:srgbClr val="2BC5D9"/>
              </a:buClr>
              <a:buNone/>
            </a:pPr>
            <a:r>
              <a:rPr lang="en-US" sz="2400" b="1" dirty="0">
                <a:solidFill>
                  <a:srgbClr val="728D99">
                    <a:lumMod val="60000"/>
                    <a:lumOff val="40000"/>
                  </a:srgbClr>
                </a:solidFill>
                <a:latin typeface="Calibri" panose="020F0502020204030204" pitchFamily="34" charset="0"/>
                <a:ea typeface="Calibri" panose="020F0502020204030204" pitchFamily="34" charset="0"/>
                <a:cs typeface="Times New Roman" panose="02020603050405020304" pitchFamily="18" charset="0"/>
              </a:rPr>
              <a:t>PROVIDING CPR INSTRUCTIONS</a:t>
            </a:r>
          </a:p>
          <a:p>
            <a:pPr marL="0" lvl="0" indent="0" algn="ctr">
              <a:lnSpc>
                <a:spcPct val="75000"/>
              </a:lnSpc>
              <a:spcBef>
                <a:spcPts val="2000"/>
              </a:spcBef>
              <a:buClr>
                <a:srgbClr val="2BC5D9"/>
              </a:buClr>
              <a:buNone/>
            </a:pPr>
            <a:r>
              <a:rPr lang="en-US" sz="7200" dirty="0">
                <a:solidFill>
                  <a:srgbClr val="2BC5D9"/>
                </a:solidFill>
                <a:latin typeface="Calibri Light" panose="020F0302020204030204"/>
              </a:rPr>
              <a:t>BARRIERS AND TACTICS</a:t>
            </a:r>
            <a:endParaRPr lang="en-US" sz="4000" dirty="0">
              <a:solidFill>
                <a:srgbClr val="2BC5D9"/>
              </a:solidFill>
              <a:latin typeface="Calibri Light" panose="020F0302020204030204"/>
            </a:endParaRPr>
          </a:p>
        </p:txBody>
      </p:sp>
      <p:grpSp>
        <p:nvGrpSpPr>
          <p:cNvPr id="14" name="Group 13">
            <a:extLst>
              <a:ext uri="{FF2B5EF4-FFF2-40B4-BE49-F238E27FC236}">
                <a16:creationId xmlns:a16="http://schemas.microsoft.com/office/drawing/2014/main" id="{CA6DD650-010B-E645-A01E-2D6A36DCC4C1}"/>
              </a:ext>
            </a:extLst>
          </p:cNvPr>
          <p:cNvGrpSpPr/>
          <p:nvPr/>
        </p:nvGrpSpPr>
        <p:grpSpPr>
          <a:xfrm>
            <a:off x="960573" y="2066350"/>
            <a:ext cx="10270854" cy="4237057"/>
            <a:chOff x="1460500" y="2066350"/>
            <a:chExt cx="10270854" cy="4237057"/>
          </a:xfrm>
        </p:grpSpPr>
        <p:sp>
          <p:nvSpPr>
            <p:cNvPr id="9" name="Text Placeholder 5">
              <a:extLst>
                <a:ext uri="{FF2B5EF4-FFF2-40B4-BE49-F238E27FC236}">
                  <a16:creationId xmlns:a16="http://schemas.microsoft.com/office/drawing/2014/main" id="{E0A41D29-303A-E045-B7F4-8DBBB970459D}"/>
                </a:ext>
              </a:extLst>
            </p:cNvPr>
            <p:cNvSpPr txBox="1">
              <a:spLocks/>
            </p:cNvSpPr>
            <p:nvPr/>
          </p:nvSpPr>
          <p:spPr>
            <a:xfrm>
              <a:off x="5981700" y="2066350"/>
              <a:ext cx="5749654" cy="4237057"/>
            </a:xfrm>
            <a:prstGeom prst="rect">
              <a:avLst/>
            </a:prstGeom>
          </p:spPr>
          <p:txBody>
            <a:bodyPr tIns="365760" numCol="1"/>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nSpc>
                  <a:spcPct val="75000"/>
                </a:lnSpc>
                <a:buNone/>
              </a:pPr>
              <a:r>
                <a:rPr lang="en-US" sz="2400" b="1" dirty="0">
                  <a:solidFill>
                    <a:schemeClr val="accent1"/>
                  </a:solidFill>
                  <a:latin typeface="Calibri" panose="020F0502020204030204" pitchFamily="34" charset="0"/>
                  <a:cs typeface="Times New Roman" panose="02020603050405020304" pitchFamily="18" charset="0"/>
                </a:rPr>
                <a:t>BARRIER</a:t>
              </a:r>
              <a:endParaRPr lang="en-US" sz="2000" b="1" dirty="0"/>
            </a:p>
            <a:p>
              <a:pPr marL="0" indent="0">
                <a:lnSpc>
                  <a:spcPct val="100000"/>
                </a:lnSpc>
                <a:spcBef>
                  <a:spcPts val="500"/>
                </a:spcBef>
                <a:spcAft>
                  <a:spcPts val="500"/>
                </a:spcAft>
                <a:buNone/>
              </a:pPr>
              <a:r>
                <a:rPr lang="en-US" sz="2000" b="1" dirty="0"/>
                <a:t>Patient Positioning </a:t>
              </a:r>
              <a:r>
                <a:rPr lang="en-US" sz="2000" dirty="0"/>
                <a:t>- CPR should be with patient flat on back on hard, flat surface (usually floor), but patients often found on bed, couch, chair, toilet. Patient often too heavy to get to floor.</a:t>
              </a:r>
            </a:p>
            <a:p>
              <a:pPr marL="0" indent="0">
                <a:lnSpc>
                  <a:spcPct val="75000"/>
                </a:lnSpc>
                <a:spcBef>
                  <a:spcPts val="2000"/>
                </a:spcBef>
                <a:buNone/>
              </a:pPr>
              <a:r>
                <a:rPr lang="en-US" sz="2400" b="1" dirty="0">
                  <a:solidFill>
                    <a:schemeClr val="accent1"/>
                  </a:solidFill>
                  <a:latin typeface="Calibri" panose="020F0502020204030204" pitchFamily="34" charset="0"/>
                  <a:cs typeface="Calibri" panose="020F0502020204030204" pitchFamily="34" charset="0"/>
                </a:rPr>
                <a:t>TACTICS</a:t>
              </a:r>
              <a:endParaRPr lang="en-US" sz="2400" b="1" dirty="0">
                <a:latin typeface="Calibri" panose="020F0502020204030204" pitchFamily="34" charset="0"/>
                <a:cs typeface="Calibri" panose="020F0502020204030204" pitchFamily="34" charset="0"/>
              </a:endParaRPr>
            </a:p>
            <a:p>
              <a:pPr marL="0" indent="0">
                <a:lnSpc>
                  <a:spcPct val="100000"/>
                </a:lnSpc>
                <a:spcBef>
                  <a:spcPts val="500"/>
                </a:spcBef>
                <a:spcAft>
                  <a:spcPts val="500"/>
                </a:spcAft>
                <a:buNone/>
              </a:pPr>
              <a:r>
                <a:rPr lang="en-US" sz="2000" b="1" spc="-80" dirty="0"/>
                <a:t>Get Help </a:t>
              </a:r>
              <a:r>
                <a:rPr lang="en-US" sz="2000" spc="-80" dirty="0"/>
                <a:t>- Ask “Is there anyone there who can help you?”</a:t>
              </a:r>
            </a:p>
            <a:p>
              <a:pPr marL="0" indent="0">
                <a:lnSpc>
                  <a:spcPct val="100000"/>
                </a:lnSpc>
                <a:spcBef>
                  <a:spcPts val="500"/>
                </a:spcBef>
                <a:spcAft>
                  <a:spcPts val="500"/>
                </a:spcAft>
                <a:buNone/>
              </a:pPr>
              <a:r>
                <a:rPr lang="en-US" sz="2000" b="1" spc="-80" dirty="0"/>
                <a:t>Sheet drag </a:t>
              </a:r>
              <a:r>
                <a:rPr lang="en-US" sz="2000" spc="-80" dirty="0"/>
                <a:t>- Instruct callers to grab and drag sheet off bed. </a:t>
              </a:r>
            </a:p>
            <a:p>
              <a:pPr marL="0" indent="0">
                <a:lnSpc>
                  <a:spcPct val="100000"/>
                </a:lnSpc>
                <a:spcBef>
                  <a:spcPts val="500"/>
                </a:spcBef>
                <a:spcAft>
                  <a:spcPts val="500"/>
                </a:spcAft>
                <a:buNone/>
              </a:pPr>
              <a:r>
                <a:rPr lang="en-US" sz="2000" b="1" spc="-80" dirty="0"/>
                <a:t>Insist and assure </a:t>
              </a:r>
              <a:r>
                <a:rPr lang="en-US" sz="2000" spc="-80" dirty="0"/>
                <a:t>- Simply insist that callers get patients to floor and assure them they can succeed. </a:t>
              </a:r>
            </a:p>
          </p:txBody>
        </p:sp>
        <p:sp>
          <p:nvSpPr>
            <p:cNvPr id="12" name="Text Placeholder 5">
              <a:extLst>
                <a:ext uri="{FF2B5EF4-FFF2-40B4-BE49-F238E27FC236}">
                  <a16:creationId xmlns:a16="http://schemas.microsoft.com/office/drawing/2014/main" id="{8F7EA9F6-3ED3-6E4E-A4D6-E7B8E2D31700}"/>
                </a:ext>
              </a:extLst>
            </p:cNvPr>
            <p:cNvSpPr txBox="1">
              <a:spLocks/>
            </p:cNvSpPr>
            <p:nvPr/>
          </p:nvSpPr>
          <p:spPr>
            <a:xfrm>
              <a:off x="1460500" y="2066351"/>
              <a:ext cx="4381500" cy="3229550"/>
            </a:xfrm>
            <a:prstGeom prst="rect">
              <a:avLst/>
            </a:prstGeom>
          </p:spPr>
          <p:txBody>
            <a:bodyPr tIns="365760" numCol="1"/>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nSpc>
                  <a:spcPct val="75000"/>
                </a:lnSpc>
                <a:buNone/>
              </a:pPr>
              <a:r>
                <a:rPr lang="en-US" sz="2400" b="1" dirty="0">
                  <a:solidFill>
                    <a:schemeClr val="accent1"/>
                  </a:solidFill>
                  <a:latin typeface="Calibri" panose="020F0502020204030204" pitchFamily="34" charset="0"/>
                  <a:cs typeface="Times New Roman" panose="02020603050405020304" pitchFamily="18" charset="0"/>
                </a:rPr>
                <a:t>BARRIER</a:t>
              </a:r>
              <a:endParaRPr lang="en-US" sz="2000" b="1" dirty="0"/>
            </a:p>
            <a:p>
              <a:pPr marL="0" indent="0">
                <a:lnSpc>
                  <a:spcPct val="100000"/>
                </a:lnSpc>
                <a:spcBef>
                  <a:spcPts val="500"/>
                </a:spcBef>
                <a:spcAft>
                  <a:spcPts val="500"/>
                </a:spcAft>
                <a:buNone/>
              </a:pPr>
              <a:r>
                <a:rPr lang="en-US" sz="2000" b="1" dirty="0"/>
                <a:t>Caller hesitates or refuses instructions</a:t>
              </a:r>
            </a:p>
            <a:p>
              <a:pPr marL="0" indent="0">
                <a:lnSpc>
                  <a:spcPct val="75000"/>
                </a:lnSpc>
                <a:spcBef>
                  <a:spcPts val="2000"/>
                </a:spcBef>
                <a:buNone/>
              </a:pPr>
              <a:r>
                <a:rPr lang="en-US" sz="2400" b="1" dirty="0">
                  <a:solidFill>
                    <a:schemeClr val="accent1"/>
                  </a:solidFill>
                  <a:latin typeface="Calibri" panose="020F0502020204030204" pitchFamily="34" charset="0"/>
                  <a:cs typeface="Calibri" panose="020F0502020204030204" pitchFamily="34" charset="0"/>
                </a:rPr>
                <a:t>TACTIC</a:t>
              </a:r>
              <a:endParaRPr lang="en-US" sz="2400" b="1" dirty="0">
                <a:latin typeface="Calibri" panose="020F0502020204030204" pitchFamily="34" charset="0"/>
                <a:cs typeface="Calibri" panose="020F0502020204030204" pitchFamily="34" charset="0"/>
              </a:endParaRPr>
            </a:p>
            <a:p>
              <a:pPr marL="0" indent="0">
                <a:lnSpc>
                  <a:spcPct val="100000"/>
                </a:lnSpc>
                <a:spcBef>
                  <a:spcPts val="500"/>
                </a:spcBef>
                <a:spcAft>
                  <a:spcPts val="500"/>
                </a:spcAft>
                <a:buNone/>
              </a:pPr>
              <a:r>
                <a:rPr lang="en-US" sz="2000" b="1" dirty="0"/>
                <a:t>Be decisive </a:t>
              </a:r>
              <a:r>
                <a:rPr lang="en-US" sz="2000" dirty="0"/>
                <a:t>- Decisive instructions given with confidence help overcome hesitation. Encouragement and support creates “partnership” with caller.</a:t>
              </a:r>
            </a:p>
          </p:txBody>
        </p:sp>
      </p:grpSp>
    </p:spTree>
    <p:extLst>
      <p:ext uri="{BB962C8B-B14F-4D97-AF65-F5344CB8AC3E}">
        <p14:creationId xmlns:p14="http://schemas.microsoft.com/office/powerpoint/2010/main" val="36220494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1" y="573505"/>
            <a:ext cx="12192001" cy="1492845"/>
          </a:xfrm>
          <a:prstGeom prst="rect">
            <a:avLst/>
          </a:prstGeom>
        </p:spPr>
        <p:txBody>
          <a:bodyPr wrap="square">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lvl="0" indent="0" algn="ctr">
              <a:lnSpc>
                <a:spcPct val="75000"/>
              </a:lnSpc>
              <a:buClr>
                <a:srgbClr val="2BC5D9"/>
              </a:buClr>
              <a:buNone/>
            </a:pPr>
            <a:r>
              <a:rPr lang="en-US" sz="2400" b="1" dirty="0">
                <a:solidFill>
                  <a:srgbClr val="728D99">
                    <a:lumMod val="60000"/>
                    <a:lumOff val="40000"/>
                  </a:srgbClr>
                </a:solidFill>
                <a:latin typeface="Calibri" panose="020F0502020204030204" pitchFamily="34" charset="0"/>
                <a:ea typeface="Calibri" panose="020F0502020204030204" pitchFamily="34" charset="0"/>
                <a:cs typeface="Times New Roman" panose="02020603050405020304" pitchFamily="18" charset="0"/>
              </a:rPr>
              <a:t>PROVIDING CPR INSTRUCTIONS</a:t>
            </a:r>
          </a:p>
          <a:p>
            <a:pPr marL="0" lvl="0" indent="0" algn="ctr">
              <a:lnSpc>
                <a:spcPct val="75000"/>
              </a:lnSpc>
              <a:spcBef>
                <a:spcPts val="2000"/>
              </a:spcBef>
              <a:buClr>
                <a:srgbClr val="2BC5D9"/>
              </a:buClr>
              <a:buNone/>
            </a:pPr>
            <a:r>
              <a:rPr lang="en-US" sz="7200" dirty="0">
                <a:solidFill>
                  <a:srgbClr val="2BC5D9"/>
                </a:solidFill>
                <a:latin typeface="Calibri Light" panose="020F0302020204030204"/>
              </a:rPr>
              <a:t>BARRIERS AND TACTICS</a:t>
            </a:r>
            <a:endParaRPr lang="en-US" sz="4000" dirty="0">
              <a:solidFill>
                <a:srgbClr val="2BC5D9"/>
              </a:solidFill>
              <a:latin typeface="Calibri Light" panose="020F0302020204030204"/>
            </a:endParaRPr>
          </a:p>
        </p:txBody>
      </p:sp>
      <p:cxnSp>
        <p:nvCxnSpPr>
          <p:cNvPr id="5" name="Straight Connector 4">
            <a:extLst>
              <a:ext uri="{FF2B5EF4-FFF2-40B4-BE49-F238E27FC236}">
                <a16:creationId xmlns:a16="http://schemas.microsoft.com/office/drawing/2014/main" id="{AA4DB988-EFBE-1A4F-954E-0C90701118E8}"/>
              </a:ext>
            </a:extLst>
          </p:cNvPr>
          <p:cNvCxnSpPr/>
          <p:nvPr/>
        </p:nvCxnSpPr>
        <p:spPr>
          <a:xfrm>
            <a:off x="5151372" y="2066350"/>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
        <p:nvSpPr>
          <p:cNvPr id="9" name="Text Placeholder 5">
            <a:extLst>
              <a:ext uri="{FF2B5EF4-FFF2-40B4-BE49-F238E27FC236}">
                <a16:creationId xmlns:a16="http://schemas.microsoft.com/office/drawing/2014/main" id="{E0A41D29-303A-E045-B7F4-8DBBB970459D}"/>
              </a:ext>
            </a:extLst>
          </p:cNvPr>
          <p:cNvSpPr txBox="1">
            <a:spLocks/>
          </p:cNvSpPr>
          <p:nvPr/>
        </p:nvSpPr>
        <p:spPr>
          <a:xfrm>
            <a:off x="2244078" y="2066350"/>
            <a:ext cx="7700399" cy="4237057"/>
          </a:xfrm>
          <a:prstGeom prst="rect">
            <a:avLst/>
          </a:prstGeom>
        </p:spPr>
        <p:txBody>
          <a:bodyPr tIns="365760" numCol="1"/>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75000"/>
              </a:lnSpc>
              <a:buNone/>
            </a:pPr>
            <a:r>
              <a:rPr lang="en-US" sz="2400" b="1" dirty="0">
                <a:solidFill>
                  <a:schemeClr val="accent1"/>
                </a:solidFill>
                <a:latin typeface="Calibri" panose="020F0502020204030204" pitchFamily="34" charset="0"/>
                <a:cs typeface="Times New Roman" panose="02020603050405020304" pitchFamily="18" charset="0"/>
              </a:rPr>
              <a:t>BARRIER</a:t>
            </a:r>
            <a:endParaRPr lang="en-US" sz="2000" b="1" dirty="0"/>
          </a:p>
          <a:p>
            <a:pPr marL="0" indent="0" algn="ctr">
              <a:lnSpc>
                <a:spcPct val="100000"/>
              </a:lnSpc>
              <a:spcBef>
                <a:spcPts val="500"/>
              </a:spcBef>
              <a:spcAft>
                <a:spcPts val="500"/>
              </a:spcAft>
              <a:buNone/>
            </a:pPr>
            <a:r>
              <a:rPr lang="en-US" sz="2000" b="1" dirty="0"/>
              <a:t>Fear of hurting patients when getting them to the floor</a:t>
            </a:r>
            <a:br>
              <a:rPr lang="en-US" sz="2000" b="1" dirty="0"/>
            </a:br>
            <a:r>
              <a:rPr lang="en-US" sz="2000" dirty="0"/>
              <a:t>Callers are often afraid they will hurt patients (especially their heads) when trying to get them to the floor.</a:t>
            </a:r>
          </a:p>
          <a:p>
            <a:pPr marL="0" indent="0" algn="ctr">
              <a:lnSpc>
                <a:spcPct val="75000"/>
              </a:lnSpc>
              <a:spcBef>
                <a:spcPts val="2000"/>
              </a:spcBef>
              <a:buNone/>
            </a:pPr>
            <a:r>
              <a:rPr lang="en-US" sz="2400" b="1" dirty="0">
                <a:solidFill>
                  <a:schemeClr val="accent1"/>
                </a:solidFill>
                <a:latin typeface="Calibri" panose="020F0502020204030204" pitchFamily="34" charset="0"/>
                <a:cs typeface="Calibri" panose="020F0502020204030204" pitchFamily="34" charset="0"/>
              </a:rPr>
              <a:t>TACTIC</a:t>
            </a:r>
            <a:endParaRPr lang="en-US" sz="2400" b="1" dirty="0">
              <a:latin typeface="Calibri" panose="020F0502020204030204" pitchFamily="34" charset="0"/>
              <a:cs typeface="Calibri" panose="020F0502020204030204" pitchFamily="34" charset="0"/>
            </a:endParaRPr>
          </a:p>
          <a:p>
            <a:pPr marL="0" indent="0" algn="ctr">
              <a:lnSpc>
                <a:spcPct val="100000"/>
              </a:lnSpc>
              <a:spcBef>
                <a:spcPts val="500"/>
              </a:spcBef>
              <a:spcAft>
                <a:spcPts val="500"/>
              </a:spcAft>
              <a:buNone/>
            </a:pPr>
            <a:r>
              <a:rPr lang="en-US" sz="2000" b="1" dirty="0"/>
              <a:t>Reassure the Caller</a:t>
            </a:r>
            <a:br>
              <a:rPr lang="en-US" sz="2000" b="1" dirty="0"/>
            </a:br>
            <a:r>
              <a:rPr lang="en-US" sz="2000" dirty="0"/>
              <a:t>Caller’s concern is understandable, but reassure them they will not hurt patient and continue with directions to move the patient to the floor.</a:t>
            </a:r>
          </a:p>
          <a:p>
            <a:pPr marL="0" indent="0">
              <a:lnSpc>
                <a:spcPct val="75000"/>
              </a:lnSpc>
              <a:buNone/>
            </a:pPr>
            <a:endParaRPr lang="en-US" sz="2000" spc="-80" dirty="0"/>
          </a:p>
        </p:txBody>
      </p:sp>
    </p:spTree>
    <p:extLst>
      <p:ext uri="{BB962C8B-B14F-4D97-AF65-F5344CB8AC3E}">
        <p14:creationId xmlns:p14="http://schemas.microsoft.com/office/powerpoint/2010/main" val="41643367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2145524" y="1804033"/>
            <a:ext cx="7900952" cy="2653034"/>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100000"/>
              </a:lnSpc>
              <a:buNone/>
            </a:pPr>
            <a:r>
              <a:rPr lang="en-US" sz="2600" b="1" dirty="0">
                <a:latin typeface="Calibri" panose="020F0502020204030204" pitchFamily="34" charset="0"/>
                <a:ea typeface="Calibri" panose="020F0502020204030204" pitchFamily="34" charset="0"/>
                <a:cs typeface="Times New Roman" panose="02020603050405020304" pitchFamily="18" charset="0"/>
              </a:rPr>
              <a:t>T-CPR STAGE 3</a:t>
            </a:r>
          </a:p>
          <a:p>
            <a:pPr marL="0" indent="0" algn="ctr">
              <a:lnSpc>
                <a:spcPct val="75000"/>
              </a:lnSpc>
              <a:spcBef>
                <a:spcPts val="2000"/>
              </a:spcBef>
              <a:buNone/>
            </a:pPr>
            <a:r>
              <a:rPr lang="en-US" sz="7200" dirty="0">
                <a:solidFill>
                  <a:schemeClr val="accent1"/>
                </a:solidFill>
                <a:latin typeface="+mj-lt"/>
                <a:ea typeface="Calibri" panose="020F0502020204030204" pitchFamily="34" charset="0"/>
                <a:cs typeface="Times New Roman" panose="02020603050405020304" pitchFamily="18" charset="0"/>
              </a:rPr>
              <a:t>CONTINUOUS </a:t>
            </a:r>
            <a:br>
              <a:rPr lang="en-US" sz="7200" dirty="0">
                <a:solidFill>
                  <a:schemeClr val="accent1"/>
                </a:solidFill>
                <a:latin typeface="+mj-lt"/>
                <a:ea typeface="Calibri" panose="020F0502020204030204" pitchFamily="34" charset="0"/>
                <a:cs typeface="Times New Roman" panose="02020603050405020304" pitchFamily="18" charset="0"/>
              </a:rPr>
            </a:br>
            <a:r>
              <a:rPr lang="en-US" sz="7200" dirty="0">
                <a:solidFill>
                  <a:schemeClr val="accent1"/>
                </a:solidFill>
                <a:latin typeface="+mj-lt"/>
                <a:ea typeface="Calibri" panose="020F0502020204030204" pitchFamily="34" charset="0"/>
                <a:cs typeface="Times New Roman" panose="02020603050405020304" pitchFamily="18" charset="0"/>
              </a:rPr>
              <a:t>CPR COACHING</a:t>
            </a:r>
          </a:p>
        </p:txBody>
      </p:sp>
    </p:spTree>
    <p:extLst>
      <p:ext uri="{BB962C8B-B14F-4D97-AF65-F5344CB8AC3E}">
        <p14:creationId xmlns:p14="http://schemas.microsoft.com/office/powerpoint/2010/main" val="139307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21BA1F6-8074-BB48-87D7-887C914EE0F0}"/>
              </a:ext>
            </a:extLst>
          </p:cNvPr>
          <p:cNvSpPr>
            <a:spLocks noGrp="1"/>
          </p:cNvSpPr>
          <p:nvPr>
            <p:ph type="body" sz="quarter" idx="14"/>
          </p:nvPr>
        </p:nvSpPr>
        <p:spPr>
          <a:xfrm>
            <a:off x="146956" y="68704"/>
            <a:ext cx="7396843" cy="1074296"/>
          </a:xfrm>
        </p:spPr>
        <p:txBody>
          <a:bodyPr/>
          <a:lstStyle/>
          <a:p>
            <a:r>
              <a:rPr lang="en-US" sz="3200" dirty="0"/>
              <a:t>OUT-OF-HOSPITAL CARDIAC ARREST (OHCA)</a:t>
            </a:r>
          </a:p>
        </p:txBody>
      </p:sp>
      <p:sp>
        <p:nvSpPr>
          <p:cNvPr id="6" name="Text Placeholder 5">
            <a:extLst>
              <a:ext uri="{FF2B5EF4-FFF2-40B4-BE49-F238E27FC236}">
                <a16:creationId xmlns:a16="http://schemas.microsoft.com/office/drawing/2014/main" id="{9F4E86DB-79BD-1D49-B7C1-FAE645B7F3C7}"/>
              </a:ext>
            </a:extLst>
          </p:cNvPr>
          <p:cNvSpPr>
            <a:spLocks noGrp="1"/>
          </p:cNvSpPr>
          <p:nvPr>
            <p:ph type="body" sz="quarter" idx="16"/>
          </p:nvPr>
        </p:nvSpPr>
        <p:spPr>
          <a:xfrm>
            <a:off x="457200" y="1418606"/>
            <a:ext cx="6610475" cy="3419590"/>
          </a:xfrm>
        </p:spPr>
        <p:txBody>
          <a:bodyPr/>
          <a:lstStyle/>
          <a:p>
            <a:r>
              <a:rPr lang="en-US" sz="2400" dirty="0"/>
              <a:t>OHCA is when the heart suddenly stops pumping blood</a:t>
            </a:r>
          </a:p>
          <a:p>
            <a:pPr marL="571500" indent="-285750">
              <a:buFont typeface="Arial" panose="020B0604020202020204" pitchFamily="34" charset="0"/>
              <a:buChar char="•"/>
            </a:pPr>
            <a:r>
              <a:rPr lang="en-US" sz="2400" b="1" dirty="0"/>
              <a:t>~ 250,000 OHCAs </a:t>
            </a:r>
            <a:r>
              <a:rPr lang="en-US" sz="2400" dirty="0"/>
              <a:t>annually in U.S. </a:t>
            </a:r>
          </a:p>
          <a:p>
            <a:pPr marL="571500" indent="-285750">
              <a:buFont typeface="Arial" panose="020B0604020202020204" pitchFamily="34" charset="0"/>
              <a:buChar char="•"/>
            </a:pPr>
            <a:r>
              <a:rPr lang="en-US" sz="2400" dirty="0"/>
              <a:t>Survival falls rapidly</a:t>
            </a:r>
            <a:r>
              <a:rPr lang="en-US" sz="2400" b="1" dirty="0"/>
              <a:t> </a:t>
            </a:r>
            <a:r>
              <a:rPr lang="en-US" sz="2400" dirty="0"/>
              <a:t>without CPR</a:t>
            </a:r>
          </a:p>
          <a:p>
            <a:pPr marL="571500" indent="-285750">
              <a:buFont typeface="Arial" panose="020B0604020202020204" pitchFamily="34" charset="0"/>
              <a:buChar char="•"/>
            </a:pPr>
            <a:r>
              <a:rPr lang="en-US" sz="2400" b="1" dirty="0"/>
              <a:t>~ 10% survival</a:t>
            </a:r>
          </a:p>
          <a:p>
            <a:pPr marL="571500" indent="-285750">
              <a:buFont typeface="Arial" panose="020B0604020202020204" pitchFamily="34" charset="0"/>
              <a:buChar char="•"/>
            </a:pPr>
            <a:r>
              <a:rPr lang="en-US" sz="2400" dirty="0"/>
              <a:t>Massive variation in survival across regions</a:t>
            </a:r>
          </a:p>
        </p:txBody>
      </p:sp>
      <p:sp>
        <p:nvSpPr>
          <p:cNvPr id="7" name="Text Placeholder 6">
            <a:extLst>
              <a:ext uri="{FF2B5EF4-FFF2-40B4-BE49-F238E27FC236}">
                <a16:creationId xmlns:a16="http://schemas.microsoft.com/office/drawing/2014/main" id="{22E53D17-B24E-714F-8F71-10DF0E1F7203}"/>
              </a:ext>
            </a:extLst>
          </p:cNvPr>
          <p:cNvSpPr>
            <a:spLocks noGrp="1"/>
          </p:cNvSpPr>
          <p:nvPr>
            <p:ph type="body" sz="quarter" idx="17"/>
          </p:nvPr>
        </p:nvSpPr>
        <p:spPr/>
        <p:txBody>
          <a:bodyPr/>
          <a:lstStyle/>
          <a:p>
            <a:endParaRPr lang="en-US"/>
          </a:p>
        </p:txBody>
      </p:sp>
      <p:pic>
        <p:nvPicPr>
          <p:cNvPr id="10" name="Picture 9">
            <a:extLst>
              <a:ext uri="{FF2B5EF4-FFF2-40B4-BE49-F238E27FC236}">
                <a16:creationId xmlns:a16="http://schemas.microsoft.com/office/drawing/2014/main" id="{3122ECD8-42F4-964A-946D-B16CA0B3EEA2}"/>
              </a:ext>
            </a:extLst>
          </p:cNvPr>
          <p:cNvPicPr>
            <a:picLocks noChangeAspect="1"/>
          </p:cNvPicPr>
          <p:nvPr/>
        </p:nvPicPr>
        <p:blipFill>
          <a:blip r:embed="rId3"/>
          <a:stretch>
            <a:fillRect/>
          </a:stretch>
        </p:blipFill>
        <p:spPr>
          <a:xfrm>
            <a:off x="6691745" y="904007"/>
            <a:ext cx="5632451" cy="5632451"/>
          </a:xfrm>
          <a:prstGeom prst="rect">
            <a:avLst/>
          </a:prstGeom>
        </p:spPr>
      </p:pic>
    </p:spTree>
    <p:extLst>
      <p:ext uri="{BB962C8B-B14F-4D97-AF65-F5344CB8AC3E}">
        <p14:creationId xmlns:p14="http://schemas.microsoft.com/office/powerpoint/2010/main" val="42428968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1" y="573505"/>
            <a:ext cx="12192001" cy="2323841"/>
          </a:xfrm>
          <a:prstGeom prst="rect">
            <a:avLst/>
          </a:prstGeom>
        </p:spPr>
        <p:txBody>
          <a:bodyPr wrap="square">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lvl="0" indent="0" algn="ctr">
              <a:lnSpc>
                <a:spcPct val="75000"/>
              </a:lnSpc>
              <a:buClr>
                <a:srgbClr val="2BC5D9"/>
              </a:buClr>
              <a:buNone/>
            </a:pPr>
            <a:r>
              <a:rPr lang="en-US" sz="2400" b="1" dirty="0">
                <a:solidFill>
                  <a:srgbClr val="728D99">
                    <a:lumMod val="60000"/>
                    <a:lumOff val="40000"/>
                  </a:srgbClr>
                </a:solidFill>
                <a:latin typeface="Calibri" panose="020F0502020204030204" pitchFamily="34" charset="0"/>
                <a:ea typeface="Calibri" panose="020F0502020204030204" pitchFamily="34" charset="0"/>
                <a:cs typeface="Times New Roman" panose="02020603050405020304" pitchFamily="18" charset="0"/>
              </a:rPr>
              <a:t>CONTINUOUS CPR COACHING</a:t>
            </a:r>
          </a:p>
          <a:p>
            <a:pPr marL="0" lvl="0" indent="0" algn="ctr">
              <a:lnSpc>
                <a:spcPct val="75000"/>
              </a:lnSpc>
              <a:spcBef>
                <a:spcPts val="2000"/>
              </a:spcBef>
              <a:buClr>
                <a:srgbClr val="2BC5D9"/>
              </a:buClr>
              <a:buNone/>
            </a:pPr>
            <a:r>
              <a:rPr lang="en-US" sz="7200" dirty="0">
                <a:solidFill>
                  <a:srgbClr val="2BC5D9"/>
                </a:solidFill>
                <a:latin typeface="Calibri Light" panose="020F0302020204030204"/>
              </a:rPr>
              <a:t>THE PROBLEM OF PAUSES </a:t>
            </a:r>
            <a:br>
              <a:rPr lang="en-US" sz="7200" dirty="0">
                <a:solidFill>
                  <a:srgbClr val="2BC5D9"/>
                </a:solidFill>
                <a:latin typeface="Calibri Light" panose="020F0302020204030204"/>
              </a:rPr>
            </a:br>
            <a:r>
              <a:rPr lang="en-US" sz="7200" dirty="0">
                <a:solidFill>
                  <a:srgbClr val="2BC5D9"/>
                </a:solidFill>
                <a:latin typeface="Calibri Light" panose="020F0302020204030204"/>
              </a:rPr>
              <a:t>IN COMPRESSIONS</a:t>
            </a:r>
            <a:endParaRPr lang="en-US" sz="4000" dirty="0">
              <a:solidFill>
                <a:srgbClr val="2BC5D9"/>
              </a:solidFill>
              <a:latin typeface="Calibri Light" panose="020F0302020204030204"/>
            </a:endParaRPr>
          </a:p>
        </p:txBody>
      </p:sp>
      <p:cxnSp>
        <p:nvCxnSpPr>
          <p:cNvPr id="5" name="Straight Connector 4">
            <a:extLst>
              <a:ext uri="{FF2B5EF4-FFF2-40B4-BE49-F238E27FC236}">
                <a16:creationId xmlns:a16="http://schemas.microsoft.com/office/drawing/2014/main" id="{AA4DB988-EFBE-1A4F-954E-0C90701118E8}"/>
              </a:ext>
            </a:extLst>
          </p:cNvPr>
          <p:cNvCxnSpPr/>
          <p:nvPr/>
        </p:nvCxnSpPr>
        <p:spPr>
          <a:xfrm>
            <a:off x="5151372" y="3145850"/>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
        <p:nvSpPr>
          <p:cNvPr id="7" name="Text Placeholder 11">
            <a:extLst>
              <a:ext uri="{FF2B5EF4-FFF2-40B4-BE49-F238E27FC236}">
                <a16:creationId xmlns:a16="http://schemas.microsoft.com/office/drawing/2014/main" id="{6BBA9F5E-0173-7240-9052-A0F84090B555}"/>
              </a:ext>
            </a:extLst>
          </p:cNvPr>
          <p:cNvSpPr txBox="1">
            <a:spLocks/>
          </p:cNvSpPr>
          <p:nvPr/>
        </p:nvSpPr>
        <p:spPr>
          <a:xfrm>
            <a:off x="1898650" y="3508975"/>
            <a:ext cx="8394700" cy="2225073"/>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100000"/>
              </a:lnSpc>
              <a:buNone/>
            </a:pPr>
            <a:r>
              <a:rPr lang="en-US" sz="2800" dirty="0"/>
              <a:t>At least </a:t>
            </a:r>
            <a:r>
              <a:rPr lang="en-US" sz="2800" b="1" dirty="0"/>
              <a:t>20 compressions </a:t>
            </a:r>
            <a:r>
              <a:rPr lang="en-US" sz="2800" dirty="0"/>
              <a:t>needed before blood begins to circulate.</a:t>
            </a:r>
          </a:p>
          <a:p>
            <a:pPr marL="0" indent="0" algn="ctr">
              <a:lnSpc>
                <a:spcPct val="100000"/>
              </a:lnSpc>
              <a:buNone/>
            </a:pPr>
            <a:r>
              <a:rPr lang="en-US" sz="2800" dirty="0"/>
              <a:t>If compressions are stopped or interrupted, </a:t>
            </a:r>
            <a:br>
              <a:rPr lang="en-US" sz="2800" dirty="0"/>
            </a:br>
            <a:r>
              <a:rPr lang="en-US" sz="2800" b="1" dirty="0"/>
              <a:t>blood pressure plunges </a:t>
            </a:r>
            <a:r>
              <a:rPr lang="en-US" sz="2800" dirty="0"/>
              <a:t>in seconds. </a:t>
            </a:r>
          </a:p>
        </p:txBody>
      </p:sp>
    </p:spTree>
    <p:extLst>
      <p:ext uri="{BB962C8B-B14F-4D97-AF65-F5344CB8AC3E}">
        <p14:creationId xmlns:p14="http://schemas.microsoft.com/office/powerpoint/2010/main" val="30095913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1" y="1100555"/>
            <a:ext cx="12192001" cy="1492845"/>
          </a:xfrm>
          <a:prstGeom prst="rect">
            <a:avLst/>
          </a:prstGeom>
        </p:spPr>
        <p:txBody>
          <a:bodyPr wrap="square">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lvl="0" indent="0" algn="ctr">
              <a:lnSpc>
                <a:spcPct val="75000"/>
              </a:lnSpc>
              <a:buClr>
                <a:srgbClr val="2BC5D9"/>
              </a:buClr>
              <a:buNone/>
            </a:pPr>
            <a:r>
              <a:rPr lang="en-US" sz="2400" b="1" dirty="0">
                <a:solidFill>
                  <a:srgbClr val="728D99">
                    <a:lumMod val="60000"/>
                    <a:lumOff val="40000"/>
                  </a:srgbClr>
                </a:solidFill>
                <a:latin typeface="Calibri" panose="020F0502020204030204" pitchFamily="34" charset="0"/>
                <a:ea typeface="Calibri" panose="020F0502020204030204" pitchFamily="34" charset="0"/>
                <a:cs typeface="Times New Roman" panose="02020603050405020304" pitchFamily="18" charset="0"/>
              </a:rPr>
              <a:t>CONTINUOUS CPR COACHING</a:t>
            </a:r>
          </a:p>
          <a:p>
            <a:pPr marL="0" lvl="0" indent="0" algn="ctr">
              <a:lnSpc>
                <a:spcPct val="75000"/>
              </a:lnSpc>
              <a:spcBef>
                <a:spcPts val="2000"/>
              </a:spcBef>
              <a:buClr>
                <a:srgbClr val="2BC5D9"/>
              </a:buClr>
              <a:buNone/>
            </a:pPr>
            <a:r>
              <a:rPr lang="en-US" sz="7200" dirty="0">
                <a:solidFill>
                  <a:srgbClr val="2BC5D9"/>
                </a:solidFill>
                <a:latin typeface="Calibri Light" panose="020F0302020204030204"/>
              </a:rPr>
              <a:t>THE PROBLEM OF PAUSES </a:t>
            </a:r>
            <a:endParaRPr lang="en-US" sz="4000" dirty="0">
              <a:solidFill>
                <a:srgbClr val="2BC5D9"/>
              </a:solidFill>
              <a:latin typeface="Calibri Light" panose="020F0302020204030204"/>
            </a:endParaRPr>
          </a:p>
        </p:txBody>
      </p:sp>
      <p:cxnSp>
        <p:nvCxnSpPr>
          <p:cNvPr id="5" name="Straight Connector 4">
            <a:extLst>
              <a:ext uri="{FF2B5EF4-FFF2-40B4-BE49-F238E27FC236}">
                <a16:creationId xmlns:a16="http://schemas.microsoft.com/office/drawing/2014/main" id="{AA4DB988-EFBE-1A4F-954E-0C90701118E8}"/>
              </a:ext>
            </a:extLst>
          </p:cNvPr>
          <p:cNvCxnSpPr/>
          <p:nvPr/>
        </p:nvCxnSpPr>
        <p:spPr>
          <a:xfrm>
            <a:off x="5151372" y="2885500"/>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
        <p:nvSpPr>
          <p:cNvPr id="7" name="Text Placeholder 11">
            <a:extLst>
              <a:ext uri="{FF2B5EF4-FFF2-40B4-BE49-F238E27FC236}">
                <a16:creationId xmlns:a16="http://schemas.microsoft.com/office/drawing/2014/main" id="{6BBA9F5E-0173-7240-9052-A0F84090B555}"/>
              </a:ext>
            </a:extLst>
          </p:cNvPr>
          <p:cNvSpPr txBox="1">
            <a:spLocks/>
          </p:cNvSpPr>
          <p:nvPr/>
        </p:nvSpPr>
        <p:spPr>
          <a:xfrm>
            <a:off x="1898650" y="3248625"/>
            <a:ext cx="8394700" cy="2225073"/>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100000"/>
              </a:lnSpc>
              <a:spcAft>
                <a:spcPts val="1000"/>
              </a:spcAft>
              <a:buNone/>
            </a:pPr>
            <a:r>
              <a:rPr lang="en-US" sz="2800" b="1" dirty="0"/>
              <a:t>Tell caller to count compressions out loud</a:t>
            </a:r>
            <a:r>
              <a:rPr lang="en-US" sz="2800" dirty="0"/>
              <a:t>. </a:t>
            </a:r>
          </a:p>
          <a:p>
            <a:pPr marL="0" indent="0" algn="ctr">
              <a:lnSpc>
                <a:spcPct val="100000"/>
              </a:lnSpc>
              <a:buNone/>
            </a:pPr>
            <a:r>
              <a:rPr lang="en-US" sz="2800" dirty="0"/>
              <a:t>This will:</a:t>
            </a:r>
          </a:p>
          <a:p>
            <a:pPr marL="0" indent="0" algn="ctr">
              <a:lnSpc>
                <a:spcPct val="100000"/>
              </a:lnSpc>
              <a:buNone/>
            </a:pPr>
            <a:r>
              <a:rPr lang="en-US" sz="2400" dirty="0"/>
              <a:t>Confirm that the caller has begun compressions</a:t>
            </a:r>
          </a:p>
          <a:p>
            <a:pPr marL="0" indent="0" algn="ctr">
              <a:lnSpc>
                <a:spcPct val="100000"/>
              </a:lnSpc>
              <a:buNone/>
            </a:pPr>
            <a:r>
              <a:rPr lang="en-US" sz="2400" dirty="0"/>
              <a:t>Ensure compressions are at appropriate rate </a:t>
            </a:r>
          </a:p>
        </p:txBody>
      </p:sp>
    </p:spTree>
    <p:extLst>
      <p:ext uri="{BB962C8B-B14F-4D97-AF65-F5344CB8AC3E}">
        <p14:creationId xmlns:p14="http://schemas.microsoft.com/office/powerpoint/2010/main" val="10872555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1" y="573505"/>
            <a:ext cx="12192001" cy="1492845"/>
          </a:xfrm>
          <a:prstGeom prst="rect">
            <a:avLst/>
          </a:prstGeom>
        </p:spPr>
        <p:txBody>
          <a:bodyPr wrap="square">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lvl="0" indent="0" algn="ctr">
              <a:lnSpc>
                <a:spcPct val="75000"/>
              </a:lnSpc>
              <a:buClr>
                <a:srgbClr val="2BC5D9"/>
              </a:buClr>
              <a:buNone/>
            </a:pPr>
            <a:r>
              <a:rPr lang="en-US" sz="2400" b="1" dirty="0">
                <a:solidFill>
                  <a:srgbClr val="728D99">
                    <a:lumMod val="60000"/>
                    <a:lumOff val="40000"/>
                  </a:srgbClr>
                </a:solidFill>
                <a:latin typeface="Calibri" panose="020F0502020204030204" pitchFamily="34" charset="0"/>
                <a:ea typeface="Calibri" panose="020F0502020204030204" pitchFamily="34" charset="0"/>
                <a:cs typeface="Times New Roman" panose="02020603050405020304" pitchFamily="18" charset="0"/>
              </a:rPr>
              <a:t>CONTINUOUS CPR COACHING</a:t>
            </a:r>
          </a:p>
          <a:p>
            <a:pPr marL="0" lvl="0" indent="0" algn="ctr">
              <a:lnSpc>
                <a:spcPct val="75000"/>
              </a:lnSpc>
              <a:spcBef>
                <a:spcPts val="2000"/>
              </a:spcBef>
              <a:buClr>
                <a:srgbClr val="2BC5D9"/>
              </a:buClr>
              <a:buNone/>
            </a:pPr>
            <a:r>
              <a:rPr lang="en-US" sz="7200" dirty="0">
                <a:solidFill>
                  <a:srgbClr val="2BC5D9"/>
                </a:solidFill>
                <a:latin typeface="Calibri Light" panose="020F0302020204030204"/>
              </a:rPr>
              <a:t>SCRIPTING</a:t>
            </a:r>
            <a:endParaRPr lang="en-US" sz="4000" dirty="0">
              <a:solidFill>
                <a:srgbClr val="2BC5D9"/>
              </a:solidFill>
              <a:latin typeface="Calibri Light" panose="020F0302020204030204"/>
            </a:endParaRPr>
          </a:p>
        </p:txBody>
      </p:sp>
      <p:grpSp>
        <p:nvGrpSpPr>
          <p:cNvPr id="2" name="Group 1">
            <a:extLst>
              <a:ext uri="{FF2B5EF4-FFF2-40B4-BE49-F238E27FC236}">
                <a16:creationId xmlns:a16="http://schemas.microsoft.com/office/drawing/2014/main" id="{7FF3E668-359D-6A4C-BC12-788BA22B6C41}"/>
              </a:ext>
            </a:extLst>
          </p:cNvPr>
          <p:cNvGrpSpPr/>
          <p:nvPr/>
        </p:nvGrpSpPr>
        <p:grpSpPr>
          <a:xfrm>
            <a:off x="627453" y="2179448"/>
            <a:ext cx="10937092" cy="3183924"/>
            <a:chOff x="509327" y="2810475"/>
            <a:chExt cx="9942810" cy="3183924"/>
          </a:xfrm>
        </p:grpSpPr>
        <p:sp>
          <p:nvSpPr>
            <p:cNvPr id="7" name="Text Placeholder 11">
              <a:extLst>
                <a:ext uri="{FF2B5EF4-FFF2-40B4-BE49-F238E27FC236}">
                  <a16:creationId xmlns:a16="http://schemas.microsoft.com/office/drawing/2014/main" id="{6BBA9F5E-0173-7240-9052-A0F84090B555}"/>
                </a:ext>
              </a:extLst>
            </p:cNvPr>
            <p:cNvSpPr txBox="1">
              <a:spLocks/>
            </p:cNvSpPr>
            <p:nvPr/>
          </p:nvSpPr>
          <p:spPr>
            <a:xfrm>
              <a:off x="509327" y="2810475"/>
              <a:ext cx="5765338" cy="3183924"/>
            </a:xfrm>
            <a:prstGeom prst="rect">
              <a:avLst/>
            </a:prstGeom>
          </p:spPr>
          <p:txBody>
            <a:bodyPr numCol="1" spcCol="228600"/>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a:lnSpc>
                  <a:spcPct val="100000"/>
                </a:lnSpc>
              </a:pPr>
              <a:r>
                <a:rPr lang="en-US" sz="2400" spc="-50" dirty="0"/>
                <a:t>“Good job. Keep going. Count with me: 1,2,3,4 …”</a:t>
              </a:r>
            </a:p>
            <a:p>
              <a:pPr>
                <a:lnSpc>
                  <a:spcPct val="100000"/>
                </a:lnSpc>
              </a:pPr>
              <a:r>
                <a:rPr lang="en-US" sz="2400" spc="-50" dirty="0"/>
                <a:t>If the caller stops counting, remind them: </a:t>
              </a:r>
              <a:br>
                <a:rPr lang="en-US" sz="2400" spc="-50" dirty="0"/>
              </a:br>
              <a:r>
                <a:rPr lang="en-US" sz="2400" spc="-50" dirty="0"/>
                <a:t>“I need you to count out loud for me: 1,2,3,4 …”</a:t>
              </a:r>
            </a:p>
            <a:p>
              <a:pPr>
                <a:lnSpc>
                  <a:spcPct val="100000"/>
                </a:lnSpc>
              </a:pPr>
              <a:r>
                <a:rPr lang="en-US" sz="2400" b="1" spc="-50" dirty="0"/>
                <a:t>At intervals, remind the caller to</a:t>
              </a:r>
              <a:r>
                <a:rPr lang="en-US" sz="2400" spc="-50" dirty="0"/>
                <a:t>: </a:t>
              </a:r>
            </a:p>
            <a:p>
              <a:pPr lvl="1">
                <a:lnSpc>
                  <a:spcPct val="100000"/>
                </a:lnSpc>
              </a:pPr>
              <a:r>
                <a:rPr lang="en-US" sz="2000" spc="-50" dirty="0"/>
                <a:t>“Keep your arms straight” …</a:t>
              </a:r>
            </a:p>
            <a:p>
              <a:pPr lvl="1">
                <a:lnSpc>
                  <a:spcPct val="100000"/>
                </a:lnSpc>
              </a:pPr>
              <a:r>
                <a:rPr lang="en-US" sz="2000" spc="-50" dirty="0"/>
                <a:t>“Push </a:t>
              </a:r>
              <a:r>
                <a:rPr lang="en-US" sz="2000" b="1" spc="-50" dirty="0">
                  <a:solidFill>
                    <a:schemeClr val="accent5"/>
                  </a:solidFill>
                </a:rPr>
                <a:t>hard</a:t>
              </a:r>
              <a:r>
                <a:rPr lang="en-US" sz="2000" spc="-50" dirty="0"/>
                <a:t> and </a:t>
              </a:r>
              <a:r>
                <a:rPr lang="en-US" sz="2000" b="1" spc="-50" dirty="0">
                  <a:solidFill>
                    <a:schemeClr val="accent5"/>
                  </a:solidFill>
                </a:rPr>
                <a:t>fast</a:t>
              </a:r>
              <a:r>
                <a:rPr lang="en-US" sz="2000" spc="-50" dirty="0"/>
                <a:t>” …</a:t>
              </a:r>
            </a:p>
            <a:p>
              <a:pPr lvl="1">
                <a:lnSpc>
                  <a:spcPct val="100000"/>
                </a:lnSpc>
              </a:pPr>
              <a:r>
                <a:rPr lang="en-US" sz="2000" spc="-50" dirty="0"/>
                <a:t>“Let the chest come all the way up between pumps”</a:t>
              </a:r>
            </a:p>
          </p:txBody>
        </p:sp>
        <p:sp>
          <p:nvSpPr>
            <p:cNvPr id="6" name="Text Placeholder 11">
              <a:extLst>
                <a:ext uri="{FF2B5EF4-FFF2-40B4-BE49-F238E27FC236}">
                  <a16:creationId xmlns:a16="http://schemas.microsoft.com/office/drawing/2014/main" id="{C205D142-6E92-1148-BC49-DF7C82D5E08B}"/>
                </a:ext>
              </a:extLst>
            </p:cNvPr>
            <p:cNvSpPr txBox="1">
              <a:spLocks/>
            </p:cNvSpPr>
            <p:nvPr/>
          </p:nvSpPr>
          <p:spPr>
            <a:xfrm>
              <a:off x="6337299" y="2810475"/>
              <a:ext cx="4114838" cy="3183924"/>
            </a:xfrm>
            <a:prstGeom prst="rect">
              <a:avLst/>
            </a:prstGeom>
          </p:spPr>
          <p:txBody>
            <a:bodyPr numCol="1" spcCol="228600"/>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a:lnSpc>
                  <a:spcPct val="100000"/>
                </a:lnSpc>
              </a:pPr>
              <a:r>
                <a:rPr lang="en-US" sz="2400" b="1" spc="-50" dirty="0"/>
                <a:t>Encourage the caller</a:t>
              </a:r>
              <a:r>
                <a:rPr lang="en-US" sz="2400" spc="-50" dirty="0"/>
                <a:t>: </a:t>
              </a:r>
              <a:br>
                <a:rPr lang="en-US" sz="2400" spc="-50" dirty="0"/>
              </a:br>
              <a:r>
                <a:rPr lang="en-US" sz="2400" spc="-50" dirty="0"/>
                <a:t>“You’re doing a great job … keep going.”</a:t>
              </a:r>
            </a:p>
            <a:p>
              <a:pPr>
                <a:lnSpc>
                  <a:spcPct val="100000"/>
                </a:lnSpc>
              </a:pPr>
              <a:r>
                <a:rPr lang="en-US" sz="2400" spc="-50" dirty="0"/>
                <a:t>If the caller complains they’re tired or that what they’re doing isn’t working, continue to provide calm, assertive support.</a:t>
              </a:r>
            </a:p>
          </p:txBody>
        </p:sp>
      </p:grpSp>
      <p:sp>
        <p:nvSpPr>
          <p:cNvPr id="10" name="TextBox 9">
            <a:extLst>
              <a:ext uri="{FF2B5EF4-FFF2-40B4-BE49-F238E27FC236}">
                <a16:creationId xmlns:a16="http://schemas.microsoft.com/office/drawing/2014/main" id="{2F41E690-02FB-344D-9EC2-D093CC6EFC1F}"/>
              </a:ext>
            </a:extLst>
          </p:cNvPr>
          <p:cNvSpPr txBox="1"/>
          <p:nvPr/>
        </p:nvSpPr>
        <p:spPr>
          <a:xfrm>
            <a:off x="7356019" y="5213247"/>
            <a:ext cx="4400552" cy="892552"/>
          </a:xfrm>
          <a:prstGeom prst="rect">
            <a:avLst/>
          </a:prstGeom>
          <a:solidFill>
            <a:schemeClr val="accent4"/>
          </a:solidFill>
        </p:spPr>
        <p:txBody>
          <a:bodyPr wrap="square" lIns="228600" tIns="228600" rIns="228600" bIns="228600" rtlCol="0">
            <a:spAutoFit/>
          </a:bodyPr>
          <a:lstStyle/>
          <a:p>
            <a:r>
              <a:rPr lang="en-US" sz="2800" b="1" dirty="0">
                <a:solidFill>
                  <a:schemeClr val="bg1"/>
                </a:solidFill>
              </a:rPr>
              <a:t>LISTEN</a:t>
            </a:r>
          </a:p>
        </p:txBody>
      </p:sp>
      <p:pic>
        <p:nvPicPr>
          <p:cNvPr id="3" name="16-Coaching">
            <a:hlinkClick r:id="" action="ppaction://media"/>
            <a:extLst>
              <a:ext uri="{FF2B5EF4-FFF2-40B4-BE49-F238E27FC236}">
                <a16:creationId xmlns:a16="http://schemas.microsoft.com/office/drawing/2014/main" id="{78D344FE-42A2-2048-B38C-050F2B840A0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898341" y="5293763"/>
            <a:ext cx="731520" cy="731520"/>
          </a:xfrm>
          <a:prstGeom prst="rect">
            <a:avLst/>
          </a:prstGeom>
        </p:spPr>
      </p:pic>
    </p:spTree>
    <p:extLst>
      <p:ext uri="{BB962C8B-B14F-4D97-AF65-F5344CB8AC3E}">
        <p14:creationId xmlns:p14="http://schemas.microsoft.com/office/powerpoint/2010/main" val="1979160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864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1" y="573505"/>
            <a:ext cx="12192001" cy="1492845"/>
          </a:xfrm>
          <a:prstGeom prst="rect">
            <a:avLst/>
          </a:prstGeom>
        </p:spPr>
        <p:txBody>
          <a:bodyPr wrap="square">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lvl="0" indent="0" algn="ctr">
              <a:lnSpc>
                <a:spcPct val="75000"/>
              </a:lnSpc>
              <a:buClr>
                <a:srgbClr val="2BC5D9"/>
              </a:buClr>
              <a:buNone/>
            </a:pPr>
            <a:r>
              <a:rPr lang="en-US" sz="2400" b="1" dirty="0">
                <a:solidFill>
                  <a:srgbClr val="728D99">
                    <a:lumMod val="60000"/>
                    <a:lumOff val="40000"/>
                  </a:srgbClr>
                </a:solidFill>
                <a:latin typeface="Calibri" panose="020F0502020204030204" pitchFamily="34" charset="0"/>
                <a:ea typeface="Calibri" panose="020F0502020204030204" pitchFamily="34" charset="0"/>
                <a:cs typeface="Times New Roman" panose="02020603050405020304" pitchFamily="18" charset="0"/>
              </a:rPr>
              <a:t>CONTINUOUS CPR COACHING</a:t>
            </a:r>
          </a:p>
          <a:p>
            <a:pPr marL="0" lvl="0" indent="0" algn="ctr">
              <a:lnSpc>
                <a:spcPct val="75000"/>
              </a:lnSpc>
              <a:spcBef>
                <a:spcPts val="2000"/>
              </a:spcBef>
              <a:buClr>
                <a:srgbClr val="2BC5D9"/>
              </a:buClr>
              <a:buNone/>
            </a:pPr>
            <a:r>
              <a:rPr lang="en-US" sz="7200" dirty="0">
                <a:solidFill>
                  <a:srgbClr val="2BC5D9"/>
                </a:solidFill>
                <a:latin typeface="Calibri Light" panose="020F0302020204030204"/>
              </a:rPr>
              <a:t>BARRIERS AND TACTICS</a:t>
            </a:r>
            <a:endParaRPr lang="en-US" sz="4000" dirty="0">
              <a:solidFill>
                <a:srgbClr val="2BC5D9"/>
              </a:solidFill>
              <a:latin typeface="Calibri Light" panose="020F0302020204030204"/>
            </a:endParaRPr>
          </a:p>
        </p:txBody>
      </p:sp>
      <p:cxnSp>
        <p:nvCxnSpPr>
          <p:cNvPr id="5" name="Straight Connector 4">
            <a:extLst>
              <a:ext uri="{FF2B5EF4-FFF2-40B4-BE49-F238E27FC236}">
                <a16:creationId xmlns:a16="http://schemas.microsoft.com/office/drawing/2014/main" id="{AA4DB988-EFBE-1A4F-954E-0C90701118E8}"/>
              </a:ext>
            </a:extLst>
          </p:cNvPr>
          <p:cNvCxnSpPr/>
          <p:nvPr/>
        </p:nvCxnSpPr>
        <p:spPr>
          <a:xfrm>
            <a:off x="5151372" y="2066350"/>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
        <p:nvSpPr>
          <p:cNvPr id="9" name="Text Placeholder 5">
            <a:extLst>
              <a:ext uri="{FF2B5EF4-FFF2-40B4-BE49-F238E27FC236}">
                <a16:creationId xmlns:a16="http://schemas.microsoft.com/office/drawing/2014/main" id="{E0A41D29-303A-E045-B7F4-8DBBB970459D}"/>
              </a:ext>
            </a:extLst>
          </p:cNvPr>
          <p:cNvSpPr txBox="1">
            <a:spLocks/>
          </p:cNvSpPr>
          <p:nvPr/>
        </p:nvSpPr>
        <p:spPr>
          <a:xfrm>
            <a:off x="2244078" y="2066350"/>
            <a:ext cx="7700399" cy="4237057"/>
          </a:xfrm>
          <a:prstGeom prst="rect">
            <a:avLst/>
          </a:prstGeom>
        </p:spPr>
        <p:txBody>
          <a:bodyPr tIns="365760" numCol="1"/>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75000"/>
              </a:lnSpc>
              <a:buNone/>
            </a:pPr>
            <a:r>
              <a:rPr lang="en-US" sz="2400" b="1" dirty="0">
                <a:solidFill>
                  <a:schemeClr val="accent1"/>
                </a:solidFill>
                <a:latin typeface="Calibri" panose="020F0502020204030204" pitchFamily="34" charset="0"/>
                <a:cs typeface="Times New Roman" panose="02020603050405020304" pitchFamily="18" charset="0"/>
              </a:rPr>
              <a:t>BARRIER</a:t>
            </a:r>
            <a:endParaRPr lang="en-US" sz="2000" b="1" dirty="0"/>
          </a:p>
          <a:p>
            <a:pPr marL="0" indent="0" algn="ctr">
              <a:lnSpc>
                <a:spcPct val="100000"/>
              </a:lnSpc>
              <a:spcBef>
                <a:spcPts val="500"/>
              </a:spcBef>
              <a:spcAft>
                <a:spcPts val="500"/>
              </a:spcAft>
              <a:buNone/>
            </a:pPr>
            <a:r>
              <a:rPr lang="en-US" sz="2000" b="1" dirty="0"/>
              <a:t>Caller leaves the phone to do CPR</a:t>
            </a:r>
            <a:br>
              <a:rPr lang="en-US" sz="2000" b="1" dirty="0"/>
            </a:br>
            <a:r>
              <a:rPr lang="en-US" sz="2000" dirty="0"/>
              <a:t>Emotionally-distressed callers and callers who have had CPR training may leave the phone to start compressions.</a:t>
            </a:r>
          </a:p>
          <a:p>
            <a:pPr marL="0" indent="0" algn="ctr">
              <a:lnSpc>
                <a:spcPct val="75000"/>
              </a:lnSpc>
              <a:spcBef>
                <a:spcPts val="2000"/>
              </a:spcBef>
              <a:buNone/>
            </a:pPr>
            <a:r>
              <a:rPr lang="en-US" sz="2400" b="1" dirty="0">
                <a:solidFill>
                  <a:schemeClr val="accent1"/>
                </a:solidFill>
                <a:latin typeface="Calibri" panose="020F0502020204030204" pitchFamily="34" charset="0"/>
                <a:cs typeface="Calibri" panose="020F0502020204030204" pitchFamily="34" charset="0"/>
              </a:rPr>
              <a:t>TACTIC</a:t>
            </a:r>
            <a:endParaRPr lang="en-US" sz="2400" b="1" dirty="0">
              <a:latin typeface="Calibri" panose="020F0502020204030204" pitchFamily="34" charset="0"/>
              <a:cs typeface="Calibri" panose="020F0502020204030204" pitchFamily="34" charset="0"/>
            </a:endParaRPr>
          </a:p>
          <a:p>
            <a:pPr marL="0" indent="0" algn="ctr">
              <a:lnSpc>
                <a:spcPct val="100000"/>
              </a:lnSpc>
              <a:spcBef>
                <a:spcPts val="500"/>
              </a:spcBef>
              <a:spcAft>
                <a:spcPts val="500"/>
              </a:spcAft>
              <a:buNone/>
            </a:pPr>
            <a:r>
              <a:rPr lang="en-US" sz="2000" b="1" dirty="0"/>
              <a:t>Tell callers to stay on the line</a:t>
            </a:r>
            <a:br>
              <a:rPr lang="en-US" sz="2000" b="1" dirty="0"/>
            </a:br>
            <a:r>
              <a:rPr lang="en-US" sz="2000" dirty="0"/>
              <a:t>Tell callers to stay on the phone and to bring the phone next to the patient if possible. If the call is placed from a cell phone, be sure the caller has the phone on speaker function.</a:t>
            </a:r>
          </a:p>
          <a:p>
            <a:pPr marL="0" indent="0">
              <a:lnSpc>
                <a:spcPct val="75000"/>
              </a:lnSpc>
              <a:buNone/>
            </a:pPr>
            <a:endParaRPr lang="en-US" sz="2000" spc="-80" dirty="0"/>
          </a:p>
        </p:txBody>
      </p:sp>
    </p:spTree>
    <p:extLst>
      <p:ext uri="{BB962C8B-B14F-4D97-AF65-F5344CB8AC3E}">
        <p14:creationId xmlns:p14="http://schemas.microsoft.com/office/powerpoint/2010/main" val="38223118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1" y="573505"/>
            <a:ext cx="12192001" cy="1492845"/>
          </a:xfrm>
          <a:prstGeom prst="rect">
            <a:avLst/>
          </a:prstGeom>
        </p:spPr>
        <p:txBody>
          <a:bodyPr wrap="square">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lvl="0" indent="0" algn="ctr">
              <a:lnSpc>
                <a:spcPct val="75000"/>
              </a:lnSpc>
              <a:buClr>
                <a:srgbClr val="2BC5D9"/>
              </a:buClr>
              <a:buNone/>
            </a:pPr>
            <a:r>
              <a:rPr lang="en-US" sz="2400" b="1" dirty="0">
                <a:solidFill>
                  <a:srgbClr val="728D99">
                    <a:lumMod val="60000"/>
                    <a:lumOff val="40000"/>
                  </a:srgbClr>
                </a:solidFill>
                <a:latin typeface="Calibri" panose="020F0502020204030204" pitchFamily="34" charset="0"/>
                <a:ea typeface="Calibri" panose="020F0502020204030204" pitchFamily="34" charset="0"/>
                <a:cs typeface="Times New Roman" panose="02020603050405020304" pitchFamily="18" charset="0"/>
              </a:rPr>
              <a:t>CONTINUOUS CPR COACHING</a:t>
            </a:r>
          </a:p>
          <a:p>
            <a:pPr marL="0" lvl="0" indent="0" algn="ctr">
              <a:lnSpc>
                <a:spcPct val="75000"/>
              </a:lnSpc>
              <a:spcBef>
                <a:spcPts val="2000"/>
              </a:spcBef>
              <a:buClr>
                <a:srgbClr val="2BC5D9"/>
              </a:buClr>
              <a:buNone/>
            </a:pPr>
            <a:r>
              <a:rPr lang="en-US" sz="7200" dirty="0">
                <a:solidFill>
                  <a:srgbClr val="2BC5D9"/>
                </a:solidFill>
                <a:latin typeface="Calibri Light" panose="020F0302020204030204"/>
              </a:rPr>
              <a:t>BARRIERS AND TACTICS</a:t>
            </a:r>
            <a:endParaRPr lang="en-US" sz="4000" dirty="0">
              <a:solidFill>
                <a:srgbClr val="2BC5D9"/>
              </a:solidFill>
              <a:latin typeface="Calibri Light" panose="020F0302020204030204"/>
            </a:endParaRPr>
          </a:p>
        </p:txBody>
      </p:sp>
      <p:cxnSp>
        <p:nvCxnSpPr>
          <p:cNvPr id="5" name="Straight Connector 4">
            <a:extLst>
              <a:ext uri="{FF2B5EF4-FFF2-40B4-BE49-F238E27FC236}">
                <a16:creationId xmlns:a16="http://schemas.microsoft.com/office/drawing/2014/main" id="{AA4DB988-EFBE-1A4F-954E-0C90701118E8}"/>
              </a:ext>
            </a:extLst>
          </p:cNvPr>
          <p:cNvCxnSpPr/>
          <p:nvPr/>
        </p:nvCxnSpPr>
        <p:spPr>
          <a:xfrm>
            <a:off x="5151372" y="2066350"/>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
        <p:nvSpPr>
          <p:cNvPr id="9" name="Text Placeholder 5">
            <a:extLst>
              <a:ext uri="{FF2B5EF4-FFF2-40B4-BE49-F238E27FC236}">
                <a16:creationId xmlns:a16="http://schemas.microsoft.com/office/drawing/2014/main" id="{E0A41D29-303A-E045-B7F4-8DBBB970459D}"/>
              </a:ext>
            </a:extLst>
          </p:cNvPr>
          <p:cNvSpPr txBox="1">
            <a:spLocks/>
          </p:cNvSpPr>
          <p:nvPr/>
        </p:nvSpPr>
        <p:spPr>
          <a:xfrm>
            <a:off x="969662" y="2066350"/>
            <a:ext cx="10249231" cy="4237057"/>
          </a:xfrm>
          <a:prstGeom prst="rect">
            <a:avLst/>
          </a:prstGeom>
        </p:spPr>
        <p:txBody>
          <a:bodyPr tIns="365760" numCol="1"/>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75000"/>
              </a:lnSpc>
              <a:buNone/>
            </a:pPr>
            <a:r>
              <a:rPr lang="en-US" sz="2400" b="1" dirty="0">
                <a:solidFill>
                  <a:schemeClr val="accent1"/>
                </a:solidFill>
                <a:latin typeface="Calibri" panose="020F0502020204030204" pitchFamily="34" charset="0"/>
                <a:cs typeface="Times New Roman" panose="02020603050405020304" pitchFamily="18" charset="0"/>
              </a:rPr>
              <a:t>BARRIER</a:t>
            </a:r>
            <a:endParaRPr lang="en-US" sz="2000" b="1" dirty="0"/>
          </a:p>
          <a:p>
            <a:pPr marL="0" indent="0" algn="ctr">
              <a:lnSpc>
                <a:spcPct val="100000"/>
              </a:lnSpc>
              <a:spcBef>
                <a:spcPts val="500"/>
              </a:spcBef>
              <a:spcAft>
                <a:spcPts val="500"/>
              </a:spcAft>
              <a:buNone/>
            </a:pPr>
            <a:r>
              <a:rPr lang="en-US" sz="2000" b="1" dirty="0"/>
              <a:t>CPR is in progress</a:t>
            </a:r>
            <a:br>
              <a:rPr lang="en-US" sz="2000" b="1" dirty="0"/>
            </a:br>
            <a:r>
              <a:rPr lang="en-US" sz="2000" dirty="0"/>
              <a:t>Sometimes a bystander who is not the caller is doing CPR when the call is received. This can give telecommunicators the false sense that all they need to do is dispatch the proper units.</a:t>
            </a:r>
          </a:p>
          <a:p>
            <a:pPr marL="0" indent="0" algn="ctr">
              <a:lnSpc>
                <a:spcPct val="75000"/>
              </a:lnSpc>
              <a:spcBef>
                <a:spcPts val="2000"/>
              </a:spcBef>
              <a:buNone/>
            </a:pPr>
            <a:r>
              <a:rPr lang="en-US" sz="2400" b="1" dirty="0">
                <a:solidFill>
                  <a:schemeClr val="accent1"/>
                </a:solidFill>
                <a:latin typeface="Calibri" panose="020F0502020204030204" pitchFamily="34" charset="0"/>
                <a:cs typeface="Calibri" panose="020F0502020204030204" pitchFamily="34" charset="0"/>
              </a:rPr>
              <a:t>TACTIC</a:t>
            </a:r>
            <a:endParaRPr lang="en-US" sz="2400" b="1" dirty="0">
              <a:latin typeface="Calibri" panose="020F0502020204030204" pitchFamily="34" charset="0"/>
              <a:cs typeface="Calibri" panose="020F0502020204030204" pitchFamily="34" charset="0"/>
            </a:endParaRPr>
          </a:p>
          <a:p>
            <a:pPr marL="0" indent="0" algn="ctr">
              <a:lnSpc>
                <a:spcPct val="100000"/>
              </a:lnSpc>
              <a:spcBef>
                <a:spcPts val="500"/>
              </a:spcBef>
              <a:spcAft>
                <a:spcPts val="500"/>
              </a:spcAft>
              <a:buNone/>
            </a:pPr>
            <a:r>
              <a:rPr lang="en-US" sz="2000" b="1" dirty="0"/>
              <a:t>Tell the caller to bring the phone next to the person doing CPR</a:t>
            </a:r>
            <a:br>
              <a:rPr lang="en-US" sz="2000" b="1" dirty="0"/>
            </a:br>
            <a:r>
              <a:rPr lang="en-US" sz="2000" dirty="0"/>
              <a:t>Once the phone is next to the person doing CPR, tell that person or the caller to count the compressions out loud so you can monitor and improve the rate if needed.</a:t>
            </a:r>
          </a:p>
          <a:p>
            <a:pPr marL="0" indent="0">
              <a:lnSpc>
                <a:spcPct val="75000"/>
              </a:lnSpc>
              <a:buNone/>
            </a:pPr>
            <a:endParaRPr lang="en-US" sz="2000" spc="-80" dirty="0"/>
          </a:p>
        </p:txBody>
      </p:sp>
    </p:spTree>
    <p:extLst>
      <p:ext uri="{BB962C8B-B14F-4D97-AF65-F5344CB8AC3E}">
        <p14:creationId xmlns:p14="http://schemas.microsoft.com/office/powerpoint/2010/main" val="18232811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85E972-1925-A442-B8AE-443A4E760680}"/>
              </a:ext>
            </a:extLst>
          </p:cNvPr>
          <p:cNvPicPr>
            <a:picLocks noChangeAspect="1"/>
          </p:cNvPicPr>
          <p:nvPr/>
        </p:nvPicPr>
        <p:blipFill>
          <a:blip r:embed="rId3"/>
          <a:stretch>
            <a:fillRect/>
          </a:stretch>
        </p:blipFill>
        <p:spPr>
          <a:xfrm>
            <a:off x="3352799" y="1311393"/>
            <a:ext cx="5486400" cy="5486400"/>
          </a:xfrm>
          <a:prstGeom prst="rect">
            <a:avLst/>
          </a:prstGeom>
        </p:spPr>
      </p:pic>
      <p:sp>
        <p:nvSpPr>
          <p:cNvPr id="8" name="Title 7">
            <a:extLst>
              <a:ext uri="{FF2B5EF4-FFF2-40B4-BE49-F238E27FC236}">
                <a16:creationId xmlns:a16="http://schemas.microsoft.com/office/drawing/2014/main" id="{8EEFEF64-F190-5847-B568-2925A54BC284}"/>
              </a:ext>
            </a:extLst>
          </p:cNvPr>
          <p:cNvSpPr>
            <a:spLocks noGrp="1"/>
          </p:cNvSpPr>
          <p:nvPr>
            <p:ph type="title"/>
          </p:nvPr>
        </p:nvSpPr>
        <p:spPr/>
        <p:txBody>
          <a:bodyPr/>
          <a:lstStyle/>
          <a:p>
            <a:br>
              <a:rPr lang="en-US" dirty="0"/>
            </a:br>
            <a:endParaRPr lang="en-US" dirty="0"/>
          </a:p>
        </p:txBody>
      </p:sp>
      <p:sp>
        <p:nvSpPr>
          <p:cNvPr id="7" name="Text Placeholder 6">
            <a:extLst>
              <a:ext uri="{FF2B5EF4-FFF2-40B4-BE49-F238E27FC236}">
                <a16:creationId xmlns:a16="http://schemas.microsoft.com/office/drawing/2014/main" id="{662E98CD-B20D-8144-A53E-CC5B9E07B868}"/>
              </a:ext>
            </a:extLst>
          </p:cNvPr>
          <p:cNvSpPr>
            <a:spLocks noGrp="1"/>
          </p:cNvSpPr>
          <p:nvPr>
            <p:ph type="body" idx="1"/>
          </p:nvPr>
        </p:nvSpPr>
        <p:spPr>
          <a:xfrm>
            <a:off x="1044647" y="475151"/>
            <a:ext cx="10102705" cy="1538883"/>
          </a:xfrm>
        </p:spPr>
        <p:txBody>
          <a:bodyPr/>
          <a:lstStyle/>
          <a:p>
            <a:r>
              <a:rPr lang="en-US" sz="2600" b="1" dirty="0">
                <a:solidFill>
                  <a:schemeClr val="tx1"/>
                </a:solidFill>
                <a:latin typeface="Calibri" panose="020F0502020204030204" pitchFamily="34" charset="0"/>
                <a:cs typeface="Calibri" panose="020F0502020204030204" pitchFamily="34" charset="0"/>
              </a:rPr>
              <a:t>SEGMENT 4</a:t>
            </a:r>
            <a:br>
              <a:rPr lang="en-US" b="1" dirty="0"/>
            </a:br>
            <a:r>
              <a:rPr lang="en-US" sz="5400" dirty="0"/>
              <a:t>SIMULATE T-CPR</a:t>
            </a:r>
            <a:endParaRPr lang="en-US" dirty="0"/>
          </a:p>
        </p:txBody>
      </p:sp>
    </p:spTree>
    <p:extLst>
      <p:ext uri="{BB962C8B-B14F-4D97-AF65-F5344CB8AC3E}">
        <p14:creationId xmlns:p14="http://schemas.microsoft.com/office/powerpoint/2010/main" val="25050597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EEFEF64-F190-5847-B568-2925A54BC284}"/>
              </a:ext>
            </a:extLst>
          </p:cNvPr>
          <p:cNvSpPr>
            <a:spLocks noGrp="1"/>
          </p:cNvSpPr>
          <p:nvPr>
            <p:ph type="title"/>
          </p:nvPr>
        </p:nvSpPr>
        <p:spPr/>
        <p:txBody>
          <a:bodyPr/>
          <a:lstStyle/>
          <a:p>
            <a:br>
              <a:rPr lang="en-US" dirty="0"/>
            </a:br>
            <a:endParaRPr lang="en-US" dirty="0"/>
          </a:p>
        </p:txBody>
      </p:sp>
      <p:sp>
        <p:nvSpPr>
          <p:cNvPr id="7" name="Text Placeholder 6">
            <a:extLst>
              <a:ext uri="{FF2B5EF4-FFF2-40B4-BE49-F238E27FC236}">
                <a16:creationId xmlns:a16="http://schemas.microsoft.com/office/drawing/2014/main" id="{662E98CD-B20D-8144-A53E-CC5B9E07B868}"/>
              </a:ext>
            </a:extLst>
          </p:cNvPr>
          <p:cNvSpPr>
            <a:spLocks noGrp="1"/>
          </p:cNvSpPr>
          <p:nvPr>
            <p:ph type="body" idx="1"/>
          </p:nvPr>
        </p:nvSpPr>
        <p:spPr>
          <a:xfrm>
            <a:off x="1044647" y="475151"/>
            <a:ext cx="10102705" cy="1538883"/>
          </a:xfrm>
        </p:spPr>
        <p:txBody>
          <a:bodyPr/>
          <a:lstStyle/>
          <a:p>
            <a:r>
              <a:rPr lang="en-US" sz="2600" b="1" dirty="0">
                <a:solidFill>
                  <a:schemeClr val="tx1"/>
                </a:solidFill>
                <a:latin typeface="Calibri" panose="020F0502020204030204" pitchFamily="34" charset="0"/>
                <a:cs typeface="Calibri" panose="020F0502020204030204" pitchFamily="34" charset="0"/>
              </a:rPr>
              <a:t>SEGMENT 5</a:t>
            </a:r>
            <a:br>
              <a:rPr lang="en-US" b="1" dirty="0"/>
            </a:br>
            <a:r>
              <a:rPr lang="en-US" sz="5400" dirty="0"/>
              <a:t>MEASURE &amp; IMPROVE</a:t>
            </a:r>
            <a:endParaRPr lang="en-US" dirty="0"/>
          </a:p>
        </p:txBody>
      </p:sp>
      <p:pic>
        <p:nvPicPr>
          <p:cNvPr id="4" name="Picture 3">
            <a:extLst>
              <a:ext uri="{FF2B5EF4-FFF2-40B4-BE49-F238E27FC236}">
                <a16:creationId xmlns:a16="http://schemas.microsoft.com/office/drawing/2014/main" id="{676EEDE2-FA2D-994D-8910-B6DAB66A6E7C}"/>
              </a:ext>
            </a:extLst>
          </p:cNvPr>
          <p:cNvPicPr>
            <a:picLocks noChangeAspect="1"/>
          </p:cNvPicPr>
          <p:nvPr/>
        </p:nvPicPr>
        <p:blipFill>
          <a:blip r:embed="rId2"/>
          <a:stretch>
            <a:fillRect/>
          </a:stretch>
        </p:blipFill>
        <p:spPr>
          <a:xfrm>
            <a:off x="3352799" y="1089756"/>
            <a:ext cx="5486400" cy="5486400"/>
          </a:xfrm>
          <a:prstGeom prst="rect">
            <a:avLst/>
          </a:prstGeom>
        </p:spPr>
      </p:pic>
    </p:spTree>
    <p:extLst>
      <p:ext uri="{BB962C8B-B14F-4D97-AF65-F5344CB8AC3E}">
        <p14:creationId xmlns:p14="http://schemas.microsoft.com/office/powerpoint/2010/main" val="19392399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1" y="668755"/>
            <a:ext cx="12192001" cy="1492845"/>
          </a:xfrm>
          <a:prstGeom prst="rect">
            <a:avLst/>
          </a:prstGeom>
        </p:spPr>
        <p:txBody>
          <a:bodyPr wrap="square">
            <a:spAutoFit/>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lvl="0" indent="0" algn="ctr">
              <a:lnSpc>
                <a:spcPct val="75000"/>
              </a:lnSpc>
              <a:buClr>
                <a:srgbClr val="2BC5D9"/>
              </a:buClr>
              <a:buNone/>
            </a:pPr>
            <a:r>
              <a:rPr lang="en-US" sz="2400" b="1" dirty="0">
                <a:solidFill>
                  <a:srgbClr val="728D99">
                    <a:lumMod val="60000"/>
                    <a:lumOff val="40000"/>
                  </a:srgbClr>
                </a:solidFill>
                <a:latin typeface="Calibri" panose="020F0502020204030204" pitchFamily="34" charset="0"/>
                <a:ea typeface="Calibri" panose="020F0502020204030204" pitchFamily="34" charset="0"/>
                <a:cs typeface="Times New Roman" panose="02020603050405020304" pitchFamily="18" charset="0"/>
              </a:rPr>
              <a:t>MEASURE AND IMPROVE</a:t>
            </a:r>
          </a:p>
          <a:p>
            <a:pPr marL="0" lvl="0" indent="0" algn="ctr">
              <a:lnSpc>
                <a:spcPct val="75000"/>
              </a:lnSpc>
              <a:spcBef>
                <a:spcPts val="2000"/>
              </a:spcBef>
              <a:buClr>
                <a:srgbClr val="2BC5D9"/>
              </a:buClr>
              <a:buNone/>
            </a:pPr>
            <a:r>
              <a:rPr lang="en-US" sz="7200" dirty="0">
                <a:solidFill>
                  <a:srgbClr val="2BC5D9"/>
                </a:solidFill>
                <a:latin typeface="Calibri Light" panose="020F0302020204030204"/>
              </a:rPr>
              <a:t>REACHING FOR EXCELLENCE</a:t>
            </a:r>
            <a:endParaRPr lang="en-US" sz="4000" dirty="0">
              <a:solidFill>
                <a:srgbClr val="2BC5D9"/>
              </a:solidFill>
              <a:latin typeface="Calibri Light" panose="020F0302020204030204"/>
            </a:endParaRPr>
          </a:p>
        </p:txBody>
      </p:sp>
      <p:cxnSp>
        <p:nvCxnSpPr>
          <p:cNvPr id="5" name="Straight Connector 4">
            <a:extLst>
              <a:ext uri="{FF2B5EF4-FFF2-40B4-BE49-F238E27FC236}">
                <a16:creationId xmlns:a16="http://schemas.microsoft.com/office/drawing/2014/main" id="{AA4DB988-EFBE-1A4F-954E-0C90701118E8}"/>
              </a:ext>
            </a:extLst>
          </p:cNvPr>
          <p:cNvCxnSpPr/>
          <p:nvPr/>
        </p:nvCxnSpPr>
        <p:spPr>
          <a:xfrm>
            <a:off x="5151372" y="2453700"/>
            <a:ext cx="1889256" cy="0"/>
          </a:xfrm>
          <a:prstGeom prst="line">
            <a:avLst/>
          </a:prstGeom>
          <a:ln w="50800"/>
        </p:spPr>
        <p:style>
          <a:lnRef idx="1">
            <a:schemeClr val="accent2"/>
          </a:lnRef>
          <a:fillRef idx="0">
            <a:schemeClr val="accent2"/>
          </a:fillRef>
          <a:effectRef idx="0">
            <a:schemeClr val="accent2"/>
          </a:effectRef>
          <a:fontRef idx="minor">
            <a:schemeClr val="tx1"/>
          </a:fontRef>
        </p:style>
      </p:cxnSp>
      <p:sp>
        <p:nvSpPr>
          <p:cNvPr id="7" name="Text Placeholder 11">
            <a:extLst>
              <a:ext uri="{FF2B5EF4-FFF2-40B4-BE49-F238E27FC236}">
                <a16:creationId xmlns:a16="http://schemas.microsoft.com/office/drawing/2014/main" id="{6BBA9F5E-0173-7240-9052-A0F84090B555}"/>
              </a:ext>
            </a:extLst>
          </p:cNvPr>
          <p:cNvSpPr txBox="1">
            <a:spLocks/>
          </p:cNvSpPr>
          <p:nvPr/>
        </p:nvSpPr>
        <p:spPr>
          <a:xfrm>
            <a:off x="1017207" y="2816825"/>
            <a:ext cx="10157587" cy="3075974"/>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100000"/>
              </a:lnSpc>
              <a:spcAft>
                <a:spcPts val="1000"/>
              </a:spcAft>
              <a:buNone/>
            </a:pPr>
            <a:r>
              <a:rPr lang="en-US" sz="2400" dirty="0"/>
              <a:t>It’s hard to know if we’re providing sound T-CPR if we don’t measure quality</a:t>
            </a:r>
          </a:p>
          <a:p>
            <a:pPr marL="0" indent="0" algn="ctr">
              <a:lnSpc>
                <a:spcPct val="100000"/>
              </a:lnSpc>
              <a:spcAft>
                <a:spcPts val="1000"/>
              </a:spcAft>
              <a:buNone/>
            </a:pPr>
            <a:r>
              <a:rPr lang="en-US" sz="2400" b="1" dirty="0"/>
              <a:t>OBJECTIVE</a:t>
            </a:r>
            <a:br>
              <a:rPr lang="en-US" sz="2400" dirty="0"/>
            </a:br>
            <a:r>
              <a:rPr lang="en-US" sz="2400" dirty="0"/>
              <a:t>teach, encourage, and support telecommunicators</a:t>
            </a:r>
          </a:p>
          <a:p>
            <a:pPr marL="0" indent="0" algn="ctr">
              <a:lnSpc>
                <a:spcPct val="100000"/>
              </a:lnSpc>
              <a:spcAft>
                <a:spcPts val="1000"/>
              </a:spcAft>
              <a:buNone/>
            </a:pPr>
            <a:r>
              <a:rPr lang="en-US" sz="2400" dirty="0"/>
              <a:t>Audio reviews provide essential feedback and help identify </a:t>
            </a:r>
            <a:br>
              <a:rPr lang="en-US" sz="2400" dirty="0"/>
            </a:br>
            <a:r>
              <a:rPr lang="en-US" sz="2400" dirty="0"/>
              <a:t>opportunities for improvement</a:t>
            </a:r>
          </a:p>
          <a:p>
            <a:pPr marL="0" indent="0" algn="ctr">
              <a:lnSpc>
                <a:spcPct val="100000"/>
              </a:lnSpc>
              <a:spcAft>
                <a:spcPts val="1000"/>
              </a:spcAft>
              <a:buNone/>
            </a:pPr>
            <a:r>
              <a:rPr lang="en-US" sz="2400" dirty="0"/>
              <a:t>This is a </a:t>
            </a:r>
            <a:r>
              <a:rPr lang="en-US" sz="2400" b="1" dirty="0"/>
              <a:t>continuous</a:t>
            </a:r>
            <a:r>
              <a:rPr lang="en-US" sz="2400" dirty="0"/>
              <a:t> process and the key to saving the most lives</a:t>
            </a:r>
            <a:endParaRPr lang="en-US" sz="2000" dirty="0"/>
          </a:p>
        </p:txBody>
      </p:sp>
    </p:spTree>
    <p:extLst>
      <p:ext uri="{BB962C8B-B14F-4D97-AF65-F5344CB8AC3E}">
        <p14:creationId xmlns:p14="http://schemas.microsoft.com/office/powerpoint/2010/main" val="37791143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6D4A877-94D6-5045-BE7A-8537011DF6BD}"/>
              </a:ext>
            </a:extLst>
          </p:cNvPr>
          <p:cNvSpPr txBox="1">
            <a:spLocks/>
          </p:cNvSpPr>
          <p:nvPr/>
        </p:nvSpPr>
        <p:spPr>
          <a:xfrm>
            <a:off x="2145524" y="2572383"/>
            <a:ext cx="7900952" cy="1123317"/>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lnSpc>
                <a:spcPct val="100000"/>
              </a:lnSpc>
              <a:spcBef>
                <a:spcPts val="0"/>
              </a:spcBef>
              <a:buNone/>
            </a:pPr>
            <a:r>
              <a:rPr lang="en-US" sz="7200" b="1" dirty="0">
                <a:solidFill>
                  <a:schemeClr val="accent2"/>
                </a:solidFill>
                <a:latin typeface="+mj-lt"/>
                <a:ea typeface="Calibri" panose="020F0502020204030204" pitchFamily="34" charset="0"/>
                <a:cs typeface="Times New Roman" panose="02020603050405020304" pitchFamily="18" charset="0"/>
              </a:rPr>
              <a:t>QUESTIONS?</a:t>
            </a:r>
          </a:p>
        </p:txBody>
      </p:sp>
    </p:spTree>
    <p:extLst>
      <p:ext uri="{BB962C8B-B14F-4D97-AF65-F5344CB8AC3E}">
        <p14:creationId xmlns:p14="http://schemas.microsoft.com/office/powerpoint/2010/main" val="412805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90A83CA6-E857-A84E-953C-F77ACDCDBF63}"/>
              </a:ext>
            </a:extLst>
          </p:cNvPr>
          <p:cNvSpPr txBox="1">
            <a:spLocks/>
          </p:cNvSpPr>
          <p:nvPr/>
        </p:nvSpPr>
        <p:spPr>
          <a:xfrm>
            <a:off x="456802" y="116566"/>
            <a:ext cx="11274552" cy="1407180"/>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buNone/>
            </a:pPr>
            <a:r>
              <a:rPr lang="en-US" sz="7200" dirty="0">
                <a:solidFill>
                  <a:schemeClr val="accent1"/>
                </a:solidFill>
                <a:latin typeface="+mj-lt"/>
              </a:rPr>
              <a:t>SYSTEM OF CARE</a:t>
            </a:r>
          </a:p>
        </p:txBody>
      </p:sp>
      <p:sp>
        <p:nvSpPr>
          <p:cNvPr id="5" name="Text Placeholder 2">
            <a:extLst>
              <a:ext uri="{FF2B5EF4-FFF2-40B4-BE49-F238E27FC236}">
                <a16:creationId xmlns:a16="http://schemas.microsoft.com/office/drawing/2014/main" id="{A105EDC2-2ED9-354F-95DB-B404D0D0AE82}"/>
              </a:ext>
            </a:extLst>
          </p:cNvPr>
          <p:cNvSpPr txBox="1">
            <a:spLocks/>
          </p:cNvSpPr>
          <p:nvPr/>
        </p:nvSpPr>
        <p:spPr>
          <a:xfrm>
            <a:off x="2111930" y="5086555"/>
            <a:ext cx="7964294" cy="1181411"/>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buNone/>
            </a:pPr>
            <a:r>
              <a:rPr lang="en-US" dirty="0"/>
              <a:t>The Chain of Survival represents an integrated system of OHCA care. A bystander’s prompt 9-1-1 call enables T-CPR. T-CPR increases the chance that HP-CPR restores circulation and is  associated with improved patient outcomes.</a:t>
            </a:r>
          </a:p>
        </p:txBody>
      </p:sp>
      <p:pic>
        <p:nvPicPr>
          <p:cNvPr id="3" name="Picture 2">
            <a:extLst>
              <a:ext uri="{FF2B5EF4-FFF2-40B4-BE49-F238E27FC236}">
                <a16:creationId xmlns:a16="http://schemas.microsoft.com/office/drawing/2014/main" id="{82D227CA-BCC3-9C49-BC8F-8CAA1A2D8837}"/>
              </a:ext>
            </a:extLst>
          </p:cNvPr>
          <p:cNvPicPr>
            <a:picLocks noChangeAspect="1"/>
          </p:cNvPicPr>
          <p:nvPr/>
        </p:nvPicPr>
        <p:blipFill>
          <a:blip r:embed="rId3"/>
          <a:stretch>
            <a:fillRect/>
          </a:stretch>
        </p:blipFill>
        <p:spPr>
          <a:xfrm>
            <a:off x="1524224" y="1523746"/>
            <a:ext cx="9139706" cy="3446431"/>
          </a:xfrm>
          <a:prstGeom prst="rect">
            <a:avLst/>
          </a:prstGeom>
        </p:spPr>
      </p:pic>
    </p:spTree>
    <p:extLst>
      <p:ext uri="{BB962C8B-B14F-4D97-AF65-F5344CB8AC3E}">
        <p14:creationId xmlns:p14="http://schemas.microsoft.com/office/powerpoint/2010/main" val="2792821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0C334-0B0D-9646-A14E-8FBC2E4E9B08}"/>
              </a:ext>
            </a:extLst>
          </p:cNvPr>
          <p:cNvSpPr>
            <a:spLocks noGrp="1"/>
          </p:cNvSpPr>
          <p:nvPr>
            <p:ph type="title"/>
          </p:nvPr>
        </p:nvSpPr>
        <p:spPr>
          <a:xfrm>
            <a:off x="-16137" y="1043212"/>
            <a:ext cx="12224274" cy="996298"/>
          </a:xfrm>
        </p:spPr>
        <p:txBody>
          <a:bodyPr/>
          <a:lstStyle/>
          <a:p>
            <a:r>
              <a:rPr lang="en-US" dirty="0"/>
              <a:t>How CPR Works</a:t>
            </a:r>
          </a:p>
        </p:txBody>
      </p:sp>
      <p:sp>
        <p:nvSpPr>
          <p:cNvPr id="3" name="Text Placeholder 2">
            <a:extLst>
              <a:ext uri="{FF2B5EF4-FFF2-40B4-BE49-F238E27FC236}">
                <a16:creationId xmlns:a16="http://schemas.microsoft.com/office/drawing/2014/main" id="{9EFAAEC9-1F8E-6049-953F-8D178DB2E36B}"/>
              </a:ext>
            </a:extLst>
          </p:cNvPr>
          <p:cNvSpPr>
            <a:spLocks noGrp="1"/>
          </p:cNvSpPr>
          <p:nvPr>
            <p:ph type="body" idx="1"/>
          </p:nvPr>
        </p:nvSpPr>
        <p:spPr>
          <a:xfrm>
            <a:off x="1044647" y="2100470"/>
            <a:ext cx="10102705" cy="2867452"/>
          </a:xfrm>
        </p:spPr>
        <p:txBody>
          <a:bodyPr/>
          <a:lstStyle/>
          <a:p>
            <a:r>
              <a:rPr lang="en-US" dirty="0">
                <a:latin typeface="+mn-lt"/>
              </a:rPr>
              <a:t> Chest compressions generate blood flow to the heart, brain and vital organs and increase the chance that lay or professional rescuers can successfully shock the heart when they arrive with an Automated External Defibrillator (AED)</a:t>
            </a:r>
          </a:p>
          <a:p>
            <a:pPr fontAlgn="base"/>
            <a:r>
              <a:rPr lang="en-US" dirty="0">
                <a:latin typeface="+mn-lt"/>
                <a:hlinkClick r:id="rId2"/>
              </a:rPr>
              <a:t>Learn Chest-Compression-Only CPR »</a:t>
            </a:r>
            <a:endParaRPr lang="en-US" dirty="0">
              <a:latin typeface="+mn-lt"/>
            </a:endParaRPr>
          </a:p>
        </p:txBody>
      </p:sp>
    </p:spTree>
    <p:extLst>
      <p:ext uri="{BB962C8B-B14F-4D97-AF65-F5344CB8AC3E}">
        <p14:creationId xmlns:p14="http://schemas.microsoft.com/office/powerpoint/2010/main" val="35012130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A105EDC2-2ED9-354F-95DB-B404D0D0AE82}"/>
              </a:ext>
            </a:extLst>
          </p:cNvPr>
          <p:cNvSpPr txBox="1">
            <a:spLocks/>
          </p:cNvSpPr>
          <p:nvPr/>
        </p:nvSpPr>
        <p:spPr>
          <a:xfrm>
            <a:off x="2111930" y="2121328"/>
            <a:ext cx="7964294" cy="1729704"/>
          </a:xfrm>
          <a:prstGeom prst="rect">
            <a:avLst/>
          </a:prstGeom>
        </p:spPr>
        <p:txBody>
          <a:bodyPr/>
          <a:lstStyle>
            <a:lvl1pPr marL="228600" indent="-228600" algn="l" defTabSz="914400" rtl="0" eaLnBrk="1" latinLnBrk="0" hangingPunct="1">
              <a:lnSpc>
                <a:spcPct val="120000"/>
              </a:lnSpc>
              <a:spcBef>
                <a:spcPts val="1000"/>
              </a:spcBef>
              <a:buClr>
                <a:schemeClr val="accent1"/>
              </a:buClr>
              <a:buSzPct val="80000"/>
              <a:buFont typeface="Arial" panose="020B0604020202020204" pitchFamily="34" charset="0"/>
              <a:buChar char="•"/>
              <a:defRPr sz="1800" kern="1200">
                <a:solidFill>
                  <a:schemeClr val="tx1"/>
                </a:solidFill>
                <a:effectLst/>
                <a:latin typeface="+mn-lt"/>
                <a:ea typeface="+mn-ea"/>
                <a:cs typeface="+mn-cs"/>
              </a:defRPr>
            </a:lvl1pPr>
            <a:lvl2pPr marL="857250" marR="0" indent="-400050" algn="l" defTabSz="914400" rtl="0" eaLnBrk="1" fontAlgn="auto" latinLnBrk="0" hangingPunct="1">
              <a:lnSpc>
                <a:spcPct val="120000"/>
              </a:lnSpc>
              <a:spcBef>
                <a:spcPts val="500"/>
              </a:spcBef>
              <a:spcAft>
                <a:spcPts val="0"/>
              </a:spcAft>
              <a:buClr>
                <a:schemeClr val="accent1"/>
              </a:buClr>
              <a:buSzPct val="80000"/>
              <a:buFont typeface="Courier New" panose="02070309020205020404" pitchFamily="49" charset="0"/>
              <a:buChar char="o"/>
              <a:tabLst/>
              <a:defRPr sz="1600" kern="1200">
                <a:solidFill>
                  <a:schemeClr val="tx1"/>
                </a:solidFill>
                <a:effectLst/>
                <a:latin typeface="+mn-lt"/>
                <a:ea typeface="+mn-ea"/>
                <a:cs typeface="+mn-cs"/>
              </a:defRPr>
            </a:lvl2pPr>
            <a:lvl3pPr marL="1257300" marR="0" indent="-342900" algn="l" defTabSz="914400" rtl="0" eaLnBrk="1" fontAlgn="auto" latinLnBrk="0" hangingPunct="1">
              <a:lnSpc>
                <a:spcPct val="120000"/>
              </a:lnSpc>
              <a:spcBef>
                <a:spcPts val="500"/>
              </a:spcBef>
              <a:spcAft>
                <a:spcPts val="0"/>
              </a:spcAft>
              <a:buClr>
                <a:schemeClr val="accent1"/>
              </a:buClr>
              <a:buSzPct val="80000"/>
              <a:buFont typeface="Arial" panose="020B0604020202020204" pitchFamily="34" charset="0"/>
              <a:buChar char="•"/>
              <a:tabLst/>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Arial" panose="020B0604020202020204" pitchFamily="34" charset="0"/>
              <a:buChar char="•"/>
              <a:defRPr sz="1200" kern="1200">
                <a:solidFill>
                  <a:schemeClr val="tx1"/>
                </a:solidFill>
                <a:effectLst/>
                <a:latin typeface="+mn-lt"/>
                <a:ea typeface="+mn-ea"/>
                <a:cs typeface="+mn-cs"/>
              </a:defRPr>
            </a:lvl9pPr>
          </a:lstStyle>
          <a:p>
            <a:pPr marL="0" indent="0" algn="ctr">
              <a:buNone/>
            </a:pPr>
            <a:r>
              <a:rPr lang="en-US" sz="3200" dirty="0"/>
              <a:t>Bystander CPR before EMS arrive on scene can </a:t>
            </a:r>
            <a:r>
              <a:rPr lang="en-US" sz="3200" b="1" dirty="0"/>
              <a:t>double</a:t>
            </a:r>
            <a:r>
              <a:rPr lang="en-US" sz="3200" dirty="0"/>
              <a:t> or even </a:t>
            </a:r>
            <a:r>
              <a:rPr lang="en-US" sz="3200" b="1" dirty="0"/>
              <a:t>triple</a:t>
            </a:r>
            <a:r>
              <a:rPr lang="en-US" sz="3200" dirty="0"/>
              <a:t> the chance of saving someone from cardiac arrest</a:t>
            </a:r>
          </a:p>
        </p:txBody>
      </p:sp>
    </p:spTree>
    <p:extLst>
      <p:ext uri="{BB962C8B-B14F-4D97-AF65-F5344CB8AC3E}">
        <p14:creationId xmlns:p14="http://schemas.microsoft.com/office/powerpoint/2010/main" val="2001506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7279F07-FD69-B34E-BC69-B05624A13006}"/>
              </a:ext>
            </a:extLst>
          </p:cNvPr>
          <p:cNvSpPr>
            <a:spLocks noGrp="1"/>
          </p:cNvSpPr>
          <p:nvPr>
            <p:ph type="body" sz="quarter" idx="14"/>
          </p:nvPr>
        </p:nvSpPr>
        <p:spPr>
          <a:xfrm>
            <a:off x="456803" y="659699"/>
            <a:ext cx="6610873" cy="717697"/>
          </a:xfrm>
        </p:spPr>
        <p:txBody>
          <a:bodyPr/>
          <a:lstStyle/>
          <a:p>
            <a:r>
              <a:rPr lang="en-US" sz="3200" dirty="0"/>
              <a:t>WHAT IS TELECOMMUNICATOR CPR?</a:t>
            </a:r>
          </a:p>
        </p:txBody>
      </p:sp>
      <p:sp>
        <p:nvSpPr>
          <p:cNvPr id="10" name="Text Placeholder 9">
            <a:extLst>
              <a:ext uri="{FF2B5EF4-FFF2-40B4-BE49-F238E27FC236}">
                <a16:creationId xmlns:a16="http://schemas.microsoft.com/office/drawing/2014/main" id="{A8E58091-E152-4E41-B615-FF2CE27ECC56}"/>
              </a:ext>
            </a:extLst>
          </p:cNvPr>
          <p:cNvSpPr>
            <a:spLocks noGrp="1"/>
          </p:cNvSpPr>
          <p:nvPr>
            <p:ph type="body" sz="quarter" idx="16"/>
          </p:nvPr>
        </p:nvSpPr>
        <p:spPr>
          <a:xfrm>
            <a:off x="457200" y="1423951"/>
            <a:ext cx="6610475" cy="3882281"/>
          </a:xfrm>
        </p:spPr>
        <p:txBody>
          <a:bodyPr/>
          <a:lstStyle/>
          <a:p>
            <a:pPr algn="l"/>
            <a:r>
              <a:rPr lang="en-US" sz="2400" b="1" dirty="0"/>
              <a:t>Telecommunicator CPR (T-CPR) is a three-step process where telecommunicators:</a:t>
            </a:r>
          </a:p>
          <a:p>
            <a:pPr marL="457200" indent="-457200" algn="l">
              <a:buFont typeface="+mj-lt"/>
              <a:buAutoNum type="arabicPeriod"/>
            </a:pPr>
            <a:r>
              <a:rPr lang="en-US" sz="2400" dirty="0"/>
              <a:t>work together with 9-1-1 callers to identify potential OHCA patients</a:t>
            </a:r>
          </a:p>
          <a:p>
            <a:pPr marL="457200" indent="-457200" algn="l">
              <a:buFont typeface="+mj-lt"/>
              <a:buAutoNum type="arabicPeriod"/>
            </a:pPr>
            <a:r>
              <a:rPr lang="en-US" sz="2400" dirty="0"/>
              <a:t>provide callers with pre-arrival CPR instructions</a:t>
            </a:r>
          </a:p>
          <a:p>
            <a:pPr marL="457200" indent="-457200" algn="l">
              <a:buFont typeface="+mj-lt"/>
              <a:buAutoNum type="arabicPeriod"/>
            </a:pPr>
            <a:r>
              <a:rPr lang="en-US" sz="2400" dirty="0"/>
              <a:t>coach callers to perform continuous CPR until EMS assumes care</a:t>
            </a:r>
          </a:p>
        </p:txBody>
      </p:sp>
      <p:sp>
        <p:nvSpPr>
          <p:cNvPr id="12" name="Text Placeholder 11">
            <a:extLst>
              <a:ext uri="{FF2B5EF4-FFF2-40B4-BE49-F238E27FC236}">
                <a16:creationId xmlns:a16="http://schemas.microsoft.com/office/drawing/2014/main" id="{9E9E9B0F-0537-4544-9072-18386B9FD39E}"/>
              </a:ext>
            </a:extLst>
          </p:cNvPr>
          <p:cNvSpPr>
            <a:spLocks noGrp="1"/>
          </p:cNvSpPr>
          <p:nvPr>
            <p:ph type="body" sz="quarter" idx="17"/>
          </p:nvPr>
        </p:nvSpPr>
        <p:spPr>
          <a:xfrm>
            <a:off x="8394700" y="1377396"/>
            <a:ext cx="3181349" cy="2653034"/>
          </a:xfrm>
        </p:spPr>
        <p:txBody>
          <a:bodyPr/>
          <a:lstStyle/>
          <a:p>
            <a:r>
              <a:rPr lang="en-US" sz="2000" dirty="0"/>
              <a:t>T-CPR is associated with increased rates of bystander CPR and improved patient outcomes. It is considered to be first-aid and requires no municipal, state, or federal certification to provide. </a:t>
            </a:r>
          </a:p>
        </p:txBody>
      </p:sp>
      <p:sp>
        <p:nvSpPr>
          <p:cNvPr id="13" name="Text Placeholder 12">
            <a:extLst>
              <a:ext uri="{FF2B5EF4-FFF2-40B4-BE49-F238E27FC236}">
                <a16:creationId xmlns:a16="http://schemas.microsoft.com/office/drawing/2014/main" id="{234E9307-2273-234B-8ED5-F9A9B22382AD}"/>
              </a:ext>
            </a:extLst>
          </p:cNvPr>
          <p:cNvSpPr>
            <a:spLocks noGrp="1"/>
          </p:cNvSpPr>
          <p:nvPr>
            <p:ph type="body" sz="quarter" idx="18"/>
          </p:nvPr>
        </p:nvSpPr>
        <p:spPr/>
        <p:txBody>
          <a:bodyPr/>
          <a:lstStyle/>
          <a:p>
            <a:endParaRPr lang="en-US"/>
          </a:p>
        </p:txBody>
      </p:sp>
    </p:spTree>
    <p:extLst>
      <p:ext uri="{BB962C8B-B14F-4D97-AF65-F5344CB8AC3E}">
        <p14:creationId xmlns:p14="http://schemas.microsoft.com/office/powerpoint/2010/main" val="20545882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EEFEF64-F190-5847-B568-2925A54BC284}"/>
              </a:ext>
            </a:extLst>
          </p:cNvPr>
          <p:cNvSpPr>
            <a:spLocks noGrp="1"/>
          </p:cNvSpPr>
          <p:nvPr>
            <p:ph type="title"/>
          </p:nvPr>
        </p:nvSpPr>
        <p:spPr/>
        <p:txBody>
          <a:bodyPr/>
          <a:lstStyle/>
          <a:p>
            <a:br>
              <a:rPr lang="en-US" dirty="0"/>
            </a:br>
            <a:endParaRPr lang="en-US" dirty="0"/>
          </a:p>
        </p:txBody>
      </p:sp>
      <p:sp>
        <p:nvSpPr>
          <p:cNvPr id="7" name="Text Placeholder 6">
            <a:extLst>
              <a:ext uri="{FF2B5EF4-FFF2-40B4-BE49-F238E27FC236}">
                <a16:creationId xmlns:a16="http://schemas.microsoft.com/office/drawing/2014/main" id="{662E98CD-B20D-8144-A53E-CC5B9E07B868}"/>
              </a:ext>
            </a:extLst>
          </p:cNvPr>
          <p:cNvSpPr>
            <a:spLocks noGrp="1"/>
          </p:cNvSpPr>
          <p:nvPr>
            <p:ph type="body" idx="1"/>
          </p:nvPr>
        </p:nvSpPr>
        <p:spPr>
          <a:xfrm>
            <a:off x="1044647" y="475151"/>
            <a:ext cx="10102705" cy="1508105"/>
          </a:xfrm>
        </p:spPr>
        <p:txBody>
          <a:bodyPr/>
          <a:lstStyle/>
          <a:p>
            <a:r>
              <a:rPr lang="en-US" sz="2600" b="1" dirty="0">
                <a:solidFill>
                  <a:schemeClr val="tx1"/>
                </a:solidFill>
                <a:latin typeface="Calibri" panose="020F0502020204030204" pitchFamily="34" charset="0"/>
                <a:cs typeface="Calibri" panose="020F0502020204030204" pitchFamily="34" charset="0"/>
              </a:rPr>
              <a:t>SEGMENT 1</a:t>
            </a:r>
            <a:br>
              <a:rPr lang="en-US" b="1" dirty="0"/>
            </a:br>
            <a:r>
              <a:rPr lang="en-US" sz="5400" dirty="0"/>
              <a:t>KNOW THE RECOMMENDATIONS</a:t>
            </a:r>
            <a:endParaRPr lang="en-US" dirty="0"/>
          </a:p>
        </p:txBody>
      </p:sp>
      <p:pic>
        <p:nvPicPr>
          <p:cNvPr id="6" name="Picture 5">
            <a:extLst>
              <a:ext uri="{FF2B5EF4-FFF2-40B4-BE49-F238E27FC236}">
                <a16:creationId xmlns:a16="http://schemas.microsoft.com/office/drawing/2014/main" id="{75B027CA-04D6-284F-B5F9-F1541DD5F836}"/>
              </a:ext>
            </a:extLst>
          </p:cNvPr>
          <p:cNvPicPr>
            <a:picLocks noChangeAspect="1"/>
          </p:cNvPicPr>
          <p:nvPr/>
        </p:nvPicPr>
        <p:blipFill>
          <a:blip r:embed="rId2"/>
          <a:stretch>
            <a:fillRect/>
          </a:stretch>
        </p:blipFill>
        <p:spPr>
          <a:xfrm>
            <a:off x="3352799" y="1371600"/>
            <a:ext cx="5486400" cy="5486400"/>
          </a:xfrm>
          <a:prstGeom prst="rect">
            <a:avLst/>
          </a:prstGeom>
        </p:spPr>
      </p:pic>
    </p:spTree>
    <p:extLst>
      <p:ext uri="{BB962C8B-B14F-4D97-AF65-F5344CB8AC3E}">
        <p14:creationId xmlns:p14="http://schemas.microsoft.com/office/powerpoint/2010/main" val="4210943385"/>
      </p:ext>
    </p:extLst>
  </p:cSld>
  <p:clrMapOvr>
    <a:masterClrMapping/>
  </p:clrMapOvr>
</p:sld>
</file>

<file path=ppt/theme/theme1.xml><?xml version="1.0" encoding="utf-8"?>
<a:theme xmlns:a="http://schemas.openxmlformats.org/drawingml/2006/main" name="CPR LifeLinks">
  <a:themeElements>
    <a:clrScheme name="Custom 2">
      <a:dk1>
        <a:srgbClr val="2B3E47"/>
      </a:dk1>
      <a:lt1>
        <a:srgbClr val="FFFFFF"/>
      </a:lt1>
      <a:dk2>
        <a:srgbClr val="3D5965"/>
      </a:dk2>
      <a:lt2>
        <a:srgbClr val="728D99"/>
      </a:lt2>
      <a:accent1>
        <a:srgbClr val="2BC5D9"/>
      </a:accent1>
      <a:accent2>
        <a:srgbClr val="FFB12F"/>
      </a:accent2>
      <a:accent3>
        <a:srgbClr val="2893C9"/>
      </a:accent3>
      <a:accent4>
        <a:srgbClr val="FF7D2F"/>
      </a:accent4>
      <a:accent5>
        <a:srgbClr val="FF2600"/>
      </a:accent5>
      <a:accent6>
        <a:srgbClr val="000000"/>
      </a:accent6>
      <a:hlink>
        <a:srgbClr val="FF7D2F"/>
      </a:hlink>
      <a:folHlink>
        <a:srgbClr val="2B3E4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1725</TotalTime>
  <Words>2729</Words>
  <Application>Microsoft Macintosh PowerPoint</Application>
  <PresentationFormat>Widescreen</PresentationFormat>
  <Paragraphs>369</Paragraphs>
  <Slides>48</Slides>
  <Notes>39</Notes>
  <HiddenSlides>0</HiddenSlides>
  <MMClips>19</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48</vt:i4>
      </vt:variant>
    </vt:vector>
  </HeadingPairs>
  <TitlesOfParts>
    <vt:vector size="53" baseType="lpstr">
      <vt:lpstr>Arial</vt:lpstr>
      <vt:lpstr>Calibri</vt:lpstr>
      <vt:lpstr>Calibri Light</vt:lpstr>
      <vt:lpstr>Courier New</vt:lpstr>
      <vt:lpstr>CPR LifeLinks</vt:lpstr>
      <vt:lpstr>PowerPoint Presentation</vt:lpstr>
      <vt:lpstr>PowerPoint Presentation</vt:lpstr>
      <vt:lpstr>Background</vt:lpstr>
      <vt:lpstr>PowerPoint Presentation</vt:lpstr>
      <vt:lpstr>PowerPoint Presentation</vt:lpstr>
      <vt:lpstr>How CPR Works</vt:lpstr>
      <vt:lpstr>PowerPoint Presentation</vt:lpstr>
      <vt:lpstr>PowerPoint Presentation</vt:lpstr>
      <vt:lpstr> </vt:lpstr>
      <vt:lpstr>Recommendation 1</vt:lpstr>
      <vt:lpstr>Recommendation 2</vt:lpstr>
      <vt:lpstr>Recommendation 3</vt:lpstr>
      <vt:lpstr>Recommendation 4</vt:lpstr>
      <vt:lpstr>Recommendation 5</vt:lpstr>
      <vt:lpstr> </vt:lpstr>
      <vt:lpstr>Practice Chest Compressions</vt:lpstr>
      <vt:lpstr> </vt:lpstr>
      <vt:lpstr>PowerPoint Presentation</vt:lpstr>
      <vt:lpstr>Prepare for Success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Users1</cp:lastModifiedBy>
  <cp:revision>427</cp:revision>
  <dcterms:created xsi:type="dcterms:W3CDTF">2019-01-04T14:18:30Z</dcterms:created>
  <dcterms:modified xsi:type="dcterms:W3CDTF">2019-06-05T13:47:40Z</dcterms:modified>
</cp:coreProperties>
</file>